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804" r:id="rId2"/>
  </p:sldMasterIdLst>
  <p:notesMasterIdLst>
    <p:notesMasterId r:id="rId61"/>
  </p:notesMasterIdLst>
  <p:handoutMasterIdLst>
    <p:handoutMasterId r:id="rId62"/>
  </p:handoutMasterIdLst>
  <p:sldIdLst>
    <p:sldId id="286" r:id="rId3"/>
    <p:sldId id="458" r:id="rId4"/>
    <p:sldId id="558" r:id="rId5"/>
    <p:sldId id="577" r:id="rId6"/>
    <p:sldId id="461" r:id="rId7"/>
    <p:sldId id="560" r:id="rId8"/>
    <p:sldId id="550" r:id="rId9"/>
    <p:sldId id="576" r:id="rId10"/>
    <p:sldId id="612" r:id="rId11"/>
    <p:sldId id="611" r:id="rId12"/>
    <p:sldId id="551" r:id="rId13"/>
    <p:sldId id="544" r:id="rId14"/>
    <p:sldId id="552" r:id="rId15"/>
    <p:sldId id="553" r:id="rId16"/>
    <p:sldId id="556" r:id="rId17"/>
    <p:sldId id="613" r:id="rId18"/>
    <p:sldId id="570" r:id="rId19"/>
    <p:sldId id="573" r:id="rId20"/>
    <p:sldId id="574" r:id="rId21"/>
    <p:sldId id="557" r:id="rId22"/>
    <p:sldId id="572" r:id="rId23"/>
    <p:sldId id="562" r:id="rId24"/>
    <p:sldId id="563" r:id="rId25"/>
    <p:sldId id="564" r:id="rId26"/>
    <p:sldId id="565" r:id="rId27"/>
    <p:sldId id="566" r:id="rId28"/>
    <p:sldId id="567" r:id="rId29"/>
    <p:sldId id="568" r:id="rId30"/>
    <p:sldId id="569" r:id="rId31"/>
    <p:sldId id="575" r:id="rId32"/>
    <p:sldId id="578" r:id="rId33"/>
    <p:sldId id="579" r:id="rId34"/>
    <p:sldId id="580" r:id="rId35"/>
    <p:sldId id="581" r:id="rId36"/>
    <p:sldId id="584" r:id="rId37"/>
    <p:sldId id="587" r:id="rId38"/>
    <p:sldId id="586" r:id="rId39"/>
    <p:sldId id="588" r:id="rId40"/>
    <p:sldId id="590" r:id="rId41"/>
    <p:sldId id="591" r:id="rId42"/>
    <p:sldId id="603" r:id="rId43"/>
    <p:sldId id="592" r:id="rId44"/>
    <p:sldId id="593" r:id="rId45"/>
    <p:sldId id="594" r:id="rId46"/>
    <p:sldId id="595" r:id="rId47"/>
    <p:sldId id="597" r:id="rId48"/>
    <p:sldId id="596" r:id="rId49"/>
    <p:sldId id="599" r:id="rId50"/>
    <p:sldId id="600" r:id="rId51"/>
    <p:sldId id="589" r:id="rId52"/>
    <p:sldId id="605" r:id="rId53"/>
    <p:sldId id="606" r:id="rId54"/>
    <p:sldId id="607" r:id="rId55"/>
    <p:sldId id="608" r:id="rId56"/>
    <p:sldId id="609" r:id="rId57"/>
    <p:sldId id="604" r:id="rId58"/>
    <p:sldId id="610" r:id="rId59"/>
    <p:sldId id="602"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58" autoAdjust="0"/>
    <p:restoredTop sz="86420" autoAdjust="0"/>
  </p:normalViewPr>
  <p:slideViewPr>
    <p:cSldViewPr>
      <p:cViewPr varScale="1">
        <p:scale>
          <a:sx n="63" d="100"/>
          <a:sy n="63" d="100"/>
        </p:scale>
        <p:origin x="-1974" y="-96"/>
      </p:cViewPr>
      <p:guideLst>
        <p:guide orient="horz" pos="2160"/>
        <p:guide pos="2880"/>
      </p:guideLst>
    </p:cSldViewPr>
  </p:slideViewPr>
  <p:outlineViewPr>
    <p:cViewPr>
      <p:scale>
        <a:sx n="33" d="100"/>
        <a:sy n="33" d="100"/>
      </p:scale>
      <p:origin x="288" y="7674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BE861D0-2B1B-406F-8AAB-E3ED2447870B}" type="datetimeFigureOut">
              <a:rPr lang="en-US"/>
              <a:pPr>
                <a:defRPr/>
              </a:pPr>
              <a:t>11/30/2024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2DD8161-5206-474F-B65C-7C44853108A7}" type="slidenum">
              <a:rPr lang="en-US"/>
              <a:pPr>
                <a:defRPr/>
              </a:pPr>
              <a:t>‹#›</a:t>
            </a:fld>
            <a:endParaRPr lang="en-US"/>
          </a:p>
        </p:txBody>
      </p:sp>
    </p:spTree>
    <p:extLst>
      <p:ext uri="{BB962C8B-B14F-4D97-AF65-F5344CB8AC3E}">
        <p14:creationId xmlns:p14="http://schemas.microsoft.com/office/powerpoint/2010/main" xmlns="" val="4289699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96494C99-30A4-4FD7-B041-7D2646285EA4}" type="datetimeFigureOut">
              <a:rPr lang="fa-IR"/>
              <a:pPr>
                <a:defRPr/>
              </a:pPr>
              <a:t>05/29/1446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Arial" pitchFamily="34" charset="0"/>
                <a:cs typeface="Arial" pitchFamily="34" charset="0"/>
              </a:defRPr>
            </a:lvl1pPr>
          </a:lstStyle>
          <a:p>
            <a:pPr>
              <a:defRPr/>
            </a:pPr>
            <a:fld id="{05F5586B-0E50-40AE-B124-189EC467ACD3}" type="slidenum">
              <a:rPr lang="fa-IR"/>
              <a:pPr>
                <a:defRPr/>
              </a:pPr>
              <a:t>‹#›</a:t>
            </a:fld>
            <a:endParaRPr lang="fa-IR"/>
          </a:p>
        </p:txBody>
      </p:sp>
    </p:spTree>
    <p:extLst>
      <p:ext uri="{BB962C8B-B14F-4D97-AF65-F5344CB8AC3E}">
        <p14:creationId xmlns:p14="http://schemas.microsoft.com/office/powerpoint/2010/main" xmlns="" val="107298764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5F5586B-0E50-40AE-B124-189EC467ACD3}" type="slidenum">
              <a:rPr lang="fa-IR" smtClean="0"/>
              <a:pPr>
                <a:defRPr/>
              </a:pPr>
              <a:t>57</a:t>
            </a:fld>
            <a:endParaRPr lang="fa-IR"/>
          </a:p>
        </p:txBody>
      </p:sp>
    </p:spTree>
    <p:extLst>
      <p:ext uri="{BB962C8B-B14F-4D97-AF65-F5344CB8AC3E}">
        <p14:creationId xmlns:p14="http://schemas.microsoft.com/office/powerpoint/2010/main" xmlns="" val="326184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bwMode="gray">
          <a:xfrm>
            <a:off x="381000" y="2286000"/>
            <a:ext cx="5638800" cy="381000"/>
          </a:xfrm>
        </p:spPr>
        <p:txBody>
          <a:bodyPr/>
          <a:lstStyle>
            <a:lvl1pPr marL="0" indent="0" algn="r">
              <a:buFont typeface="Wingdings" pitchFamily="2" charset="2"/>
              <a:buNone/>
              <a:defRPr sz="2000">
                <a:solidFill>
                  <a:schemeClr val="bg1"/>
                </a:solidFill>
              </a:defRPr>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381000" y="1600202"/>
            <a:ext cx="5638800" cy="682625"/>
          </a:xfrm>
        </p:spPr>
        <p:txBody>
          <a:bodyPr/>
          <a:lstStyle>
            <a:lvl1pPr algn="r">
              <a:defRPr sz="4000" b="1">
                <a:solidFill>
                  <a:schemeClr val="bg1"/>
                </a:solidFill>
              </a:defRPr>
            </a:lvl1pPr>
          </a:lstStyle>
          <a:p>
            <a:r>
              <a:rPr lang="en-US" smtClean="0"/>
              <a:t>Click to edit Master title style</a:t>
            </a:r>
            <a:endParaRPr lang="en-US"/>
          </a:p>
        </p:txBody>
      </p:sp>
      <p:sp>
        <p:nvSpPr>
          <p:cNvPr id="4" name="Rectangle 3"/>
          <p:cNvSpPr>
            <a:spLocks noGrp="1" noChangeArrowheads="1"/>
          </p:cNvSpPr>
          <p:nvPr>
            <p:ph type="dt" sz="half" idx="10"/>
          </p:nvPr>
        </p:nvSpPr>
        <p:spPr>
          <a:xfrm>
            <a:off x="457200" y="6454777"/>
            <a:ext cx="2133600" cy="244475"/>
          </a:xfrm>
        </p:spPr>
        <p:txBody>
          <a:bodyPr/>
          <a:lstStyle>
            <a:lvl1pPr fontAlgn="auto">
              <a:spcBef>
                <a:spcPts val="0"/>
              </a:spcBef>
              <a:spcAft>
                <a:spcPts val="0"/>
              </a:spcAft>
              <a:defRPr/>
            </a:lvl1pPr>
          </a:lstStyle>
          <a:p>
            <a:pPr>
              <a:defRPr/>
            </a:pPr>
            <a:endParaRPr lang="en-US"/>
          </a:p>
        </p:txBody>
      </p:sp>
      <p:sp>
        <p:nvSpPr>
          <p:cNvPr id="5" name="Rectangle 4"/>
          <p:cNvSpPr>
            <a:spLocks noGrp="1" noChangeArrowheads="1"/>
          </p:cNvSpPr>
          <p:nvPr>
            <p:ph type="ftr" sz="quarter" idx="11"/>
          </p:nvPr>
        </p:nvSpPr>
        <p:spPr>
          <a:xfrm>
            <a:off x="5791200" y="6454777"/>
            <a:ext cx="1981200" cy="244475"/>
          </a:xfrm>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sldNum" sz="quarter" idx="12"/>
          </p:nvPr>
        </p:nvSpPr>
        <p:spPr>
          <a:xfrm>
            <a:off x="3429000" y="6454777"/>
            <a:ext cx="2133600" cy="244475"/>
          </a:xfrm>
        </p:spPr>
        <p:txBody>
          <a:bodyPr/>
          <a:lstStyle>
            <a:lvl1pPr fontAlgn="auto">
              <a:spcBef>
                <a:spcPts val="0"/>
              </a:spcBef>
              <a:spcAft>
                <a:spcPts val="0"/>
              </a:spcAft>
              <a:defRPr/>
            </a:lvl1pPr>
          </a:lstStyle>
          <a:p>
            <a:pPr>
              <a:defRPr/>
            </a:pPr>
            <a:fld id="{388DBB8E-6E00-42D9-AA6A-04CABB2DC159}" type="slidenum">
              <a:rPr lang="en-US"/>
              <a:pPr>
                <a:defRPr/>
              </a:pPr>
              <a:t>‹#›</a:t>
            </a:fld>
            <a:endParaRPr lang="en-US"/>
          </a:p>
        </p:txBody>
      </p:sp>
    </p:spTree>
  </p:cSld>
  <p:clrMapOvr>
    <a:masterClrMapping/>
  </p:clrMapOvr>
  <p:transition spd="med">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A388E3D-208E-4338-936D-0C4FA2DB63C5}" type="slidenum">
              <a:rPr lang="en-US"/>
              <a:pPr>
                <a:defRPr/>
              </a:pPr>
              <a:t>‹#›</a:t>
            </a:fld>
            <a:endParaRPr lang="en-US"/>
          </a:p>
        </p:txBody>
      </p:sp>
    </p:spTree>
  </p:cSld>
  <p:clrMapOvr>
    <a:masterClrMapping/>
  </p:clrMapOvr>
  <p:transition spd="med">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6C4F16B-BD87-4B76-B796-A114B81810B0}" type="slidenum">
              <a:rPr lang="en-US"/>
              <a:pPr>
                <a:defRPr/>
              </a:pPr>
              <a:t>‹#›</a:t>
            </a:fld>
            <a:endParaRPr lang="en-US"/>
          </a:p>
        </p:txBody>
      </p:sp>
    </p:spTree>
  </p:cSld>
  <p:clrMapOvr>
    <a:masterClrMapping/>
  </p:clrMapOvr>
  <p:transition spd="med">
    <p:wheel spokes="2"/>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6975" y="457202"/>
            <a:ext cx="4114800" cy="487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229600" cy="5105400"/>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432FC8A-B3A2-4475-B15E-BDB875EDB78C}" type="slidenum">
              <a:rPr lang="en-US"/>
              <a:pPr>
                <a:defRPr/>
              </a:pPr>
              <a:t>‹#›</a:t>
            </a:fld>
            <a:endParaRPr lang="en-US"/>
          </a:p>
        </p:txBody>
      </p:sp>
    </p:spTree>
  </p:cSld>
  <p:clrMapOvr>
    <a:masterClrMapping/>
  </p:clrMapOvr>
  <p:transition spd="med">
    <p:wheel spokes="2"/>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5A6600-46B0-455A-9530-FB9A20F350E8}" type="slidenum">
              <a:rPr lang="en-US"/>
              <a:pPr>
                <a:defRPr/>
              </a:pPr>
              <a:t>‹#›</a:t>
            </a:fld>
            <a:endParaRPr lang="en-US"/>
          </a:p>
        </p:txBody>
      </p:sp>
    </p:spTree>
  </p:cSld>
  <p:clrMapOvr>
    <a:masterClrMapping/>
  </p:clrMapOvr>
  <p:transition spd="med">
    <p:wheel spokes="2"/>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D89B5-5A06-4D48-ADA7-3104351CECA9}" type="slidenum">
              <a:rPr lang="en-US"/>
              <a:pPr>
                <a:defRPr/>
              </a:pPr>
              <a:t>‹#›</a:t>
            </a:fld>
            <a:endParaRPr lang="en-US"/>
          </a:p>
        </p:txBody>
      </p:sp>
    </p:spTree>
  </p:cSld>
  <p:clrMapOvr>
    <a:masterClrMapping/>
  </p:clrMapOvr>
  <p:transition spd="med">
    <p:wheel spokes="2"/>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743431-9D84-468B-A5C7-B39141D9086B}" type="slidenum">
              <a:rPr lang="en-US"/>
              <a:pPr>
                <a:defRPr/>
              </a:pPr>
              <a:t>‹#›</a:t>
            </a:fld>
            <a:endParaRPr lang="en-US"/>
          </a:p>
        </p:txBody>
      </p:sp>
    </p:spTree>
  </p:cSld>
  <p:clrMapOvr>
    <a:masterClrMapping/>
  </p:clrMapOvr>
  <p:transition spd="med">
    <p:wheel spokes="2"/>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D64FBB-6214-46FA-928A-B84198291178}" type="slidenum">
              <a:rPr lang="en-US"/>
              <a:pPr>
                <a:defRPr/>
              </a:pPr>
              <a:t>‹#›</a:t>
            </a:fld>
            <a:endParaRPr lang="en-US"/>
          </a:p>
        </p:txBody>
      </p:sp>
    </p:spTree>
  </p:cSld>
  <p:clrMapOvr>
    <a:masterClrMapping/>
  </p:clrMapOvr>
  <p:transition spd="med">
    <p:wheel spokes="2"/>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D1FBE8-B2C5-4ACC-9DCB-3D0B73D938A5}" type="slidenum">
              <a:rPr lang="en-US"/>
              <a:pPr>
                <a:defRPr/>
              </a:pPr>
              <a:t>‹#›</a:t>
            </a:fld>
            <a:endParaRPr lang="en-US"/>
          </a:p>
        </p:txBody>
      </p:sp>
    </p:spTree>
  </p:cSld>
  <p:clrMapOvr>
    <a:masterClrMapping/>
  </p:clrMapOvr>
  <p:transition spd="med">
    <p:wheel spokes="2"/>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6EB481D-EF26-41B8-BBC3-05B06E42914E}" type="slidenum">
              <a:rPr lang="en-US"/>
              <a:pPr>
                <a:defRPr/>
              </a:pPr>
              <a:t>‹#›</a:t>
            </a:fld>
            <a:endParaRPr lang="en-US"/>
          </a:p>
        </p:txBody>
      </p:sp>
    </p:spTree>
  </p:cSld>
  <p:clrMapOvr>
    <a:masterClrMapping/>
  </p:clrMapOvr>
  <p:transition spd="med">
    <p:wheel spokes="2"/>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C59253-4BC6-44E6-93DE-05770FB6DFBE}" type="slidenum">
              <a:rPr lang="en-US"/>
              <a:pPr>
                <a:defRPr/>
              </a:pPr>
              <a:t>‹#›</a:t>
            </a:fld>
            <a:endParaRPr lang="en-US"/>
          </a:p>
        </p:txBody>
      </p:sp>
    </p:spTree>
  </p:cSld>
  <p:clrMapOvr>
    <a:masterClrMapping/>
  </p:clrMapOvr>
  <p:transition spd="med">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56"/>
          <p:cNvGrpSpPr>
            <a:grpSpLocks/>
          </p:cNvGrpSpPr>
          <p:nvPr/>
        </p:nvGrpSpPr>
        <p:grpSpPr bwMode="auto">
          <a:xfrm>
            <a:off x="7939" y="501650"/>
            <a:ext cx="1108075" cy="336550"/>
            <a:chOff x="5" y="316"/>
            <a:chExt cx="698" cy="212"/>
          </a:xfrm>
        </p:grpSpPr>
        <p:sp>
          <p:nvSpPr>
            <p:cNvPr id="5" name="Rectangle 4"/>
            <p:cNvSpPr>
              <a:spLocks noChangeArrowheads="1"/>
            </p:cNvSpPr>
            <p:nvPr userDrawn="1"/>
          </p:nvSpPr>
          <p:spPr bwMode="gray">
            <a:xfrm>
              <a:off x="5" y="480"/>
              <a:ext cx="698" cy="48"/>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6" name="Rectangle 5"/>
            <p:cNvSpPr>
              <a:spLocks noChangeArrowheads="1"/>
            </p:cNvSpPr>
            <p:nvPr userDrawn="1"/>
          </p:nvSpPr>
          <p:spPr bwMode="gray">
            <a:xfrm>
              <a:off x="5" y="427"/>
              <a:ext cx="698" cy="48"/>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7" name="Rectangle 6"/>
            <p:cNvSpPr>
              <a:spLocks noChangeArrowheads="1"/>
            </p:cNvSpPr>
            <p:nvPr userDrawn="1"/>
          </p:nvSpPr>
          <p:spPr bwMode="gray">
            <a:xfrm>
              <a:off x="5" y="369"/>
              <a:ext cx="698" cy="48"/>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8" name="Rectangle 7"/>
            <p:cNvSpPr>
              <a:spLocks noChangeArrowheads="1"/>
            </p:cNvSpPr>
            <p:nvPr userDrawn="1"/>
          </p:nvSpPr>
          <p:spPr bwMode="gray">
            <a:xfrm>
              <a:off x="5" y="316"/>
              <a:ext cx="698" cy="48"/>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grpSp>
      <p:sp>
        <p:nvSpPr>
          <p:cNvPr id="9" name="Freeform 53"/>
          <p:cNvSpPr>
            <a:spLocks/>
          </p:cNvSpPr>
          <p:nvPr/>
        </p:nvSpPr>
        <p:spPr bwMode="gray">
          <a:xfrm>
            <a:off x="1143001" y="457200"/>
            <a:ext cx="130175" cy="457200"/>
          </a:xfrm>
          <a:custGeom>
            <a:avLst/>
            <a:gdLst/>
            <a:ahLst/>
            <a:cxnLst>
              <a:cxn ang="0">
                <a:pos x="96" y="0"/>
              </a:cxn>
              <a:cxn ang="0">
                <a:pos x="0" y="0"/>
              </a:cxn>
              <a:cxn ang="0">
                <a:pos x="0" y="288"/>
              </a:cxn>
              <a:cxn ang="0">
                <a:pos x="96" y="288"/>
              </a:cxn>
            </a:cxnLst>
            <a:rect l="0" t="0" r="r" b="b"/>
            <a:pathLst>
              <a:path w="96" h="288">
                <a:moveTo>
                  <a:pt x="96" y="0"/>
                </a:moveTo>
                <a:lnTo>
                  <a:pt x="0" y="0"/>
                </a:lnTo>
                <a:lnTo>
                  <a:pt x="0" y="288"/>
                </a:lnTo>
                <a:lnTo>
                  <a:pt x="96" y="288"/>
                </a:lnTo>
              </a:path>
            </a:pathLst>
          </a:custGeom>
          <a:noFill/>
          <a:ln w="9525">
            <a:solidFill>
              <a:schemeClr val="tx1"/>
            </a:solidFill>
            <a:round/>
            <a:headEnd/>
            <a:tailEnd/>
          </a:ln>
          <a:effectLst/>
        </p:spPr>
        <p:txBody>
          <a:bodyPr/>
          <a:lstStyle/>
          <a:p>
            <a:pPr>
              <a:defRPr/>
            </a:pPr>
            <a:endParaRPr lang="en-US">
              <a:solidFill>
                <a:srgbClr val="0E3558"/>
              </a:solidFill>
              <a:latin typeface="+mn-lt"/>
              <a:cs typeface="+mn-cs"/>
            </a:endParaRPr>
          </a:p>
        </p:txBody>
      </p:sp>
      <p:grpSp>
        <p:nvGrpSpPr>
          <p:cNvPr id="10" name="Group 55"/>
          <p:cNvGrpSpPr>
            <a:grpSpLocks/>
          </p:cNvGrpSpPr>
          <p:nvPr/>
        </p:nvGrpSpPr>
        <p:grpSpPr bwMode="auto">
          <a:xfrm>
            <a:off x="5311776" y="457200"/>
            <a:ext cx="3832225" cy="457200"/>
            <a:chOff x="3346" y="288"/>
            <a:chExt cx="2414" cy="288"/>
          </a:xfrm>
        </p:grpSpPr>
        <p:sp>
          <p:nvSpPr>
            <p:cNvPr id="11" name="Rectangle 47"/>
            <p:cNvSpPr>
              <a:spLocks noChangeArrowheads="1"/>
            </p:cNvSpPr>
            <p:nvPr userDrawn="1"/>
          </p:nvSpPr>
          <p:spPr bwMode="gray">
            <a:xfrm>
              <a:off x="3422" y="493"/>
              <a:ext cx="2338" cy="48"/>
            </a:xfrm>
            <a:prstGeom prst="rect">
              <a:avLst/>
            </a:prstGeom>
            <a:gradFill rotWithShape="1">
              <a:gsLst>
                <a:gs pos="0">
                  <a:schemeClr val="bg2"/>
                </a:gs>
                <a:gs pos="100000">
                  <a:schemeClr val="bg2">
                    <a:gamma/>
                    <a:tint val="21176"/>
                    <a:invGamma/>
                  </a:schemeClr>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2" name="Rectangle 48"/>
            <p:cNvSpPr>
              <a:spLocks noChangeArrowheads="1"/>
            </p:cNvSpPr>
            <p:nvPr userDrawn="1"/>
          </p:nvSpPr>
          <p:spPr bwMode="gray">
            <a:xfrm>
              <a:off x="3422" y="440"/>
              <a:ext cx="2338" cy="48"/>
            </a:xfrm>
            <a:prstGeom prst="rect">
              <a:avLst/>
            </a:prstGeom>
            <a:gradFill rotWithShape="1">
              <a:gsLst>
                <a:gs pos="0">
                  <a:schemeClr val="bg2"/>
                </a:gs>
                <a:gs pos="100000">
                  <a:schemeClr val="bg2">
                    <a:gamma/>
                    <a:tint val="21176"/>
                    <a:invGamma/>
                  </a:schemeClr>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3" name="Rectangle 49"/>
            <p:cNvSpPr>
              <a:spLocks noChangeArrowheads="1"/>
            </p:cNvSpPr>
            <p:nvPr userDrawn="1"/>
          </p:nvSpPr>
          <p:spPr bwMode="gray">
            <a:xfrm>
              <a:off x="3421" y="382"/>
              <a:ext cx="2338" cy="48"/>
            </a:xfrm>
            <a:prstGeom prst="rect">
              <a:avLst/>
            </a:prstGeom>
            <a:gradFill rotWithShape="1">
              <a:gsLst>
                <a:gs pos="0">
                  <a:schemeClr val="bg2"/>
                </a:gs>
                <a:gs pos="100000">
                  <a:schemeClr val="bg2">
                    <a:gamma/>
                    <a:tint val="21176"/>
                    <a:invGamma/>
                  </a:schemeClr>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4" name="Rectangle 50"/>
            <p:cNvSpPr>
              <a:spLocks noChangeArrowheads="1"/>
            </p:cNvSpPr>
            <p:nvPr userDrawn="1"/>
          </p:nvSpPr>
          <p:spPr bwMode="gray">
            <a:xfrm>
              <a:off x="3421" y="329"/>
              <a:ext cx="2338" cy="48"/>
            </a:xfrm>
            <a:prstGeom prst="rect">
              <a:avLst/>
            </a:prstGeom>
            <a:gradFill rotWithShape="1">
              <a:gsLst>
                <a:gs pos="0">
                  <a:schemeClr val="bg2"/>
                </a:gs>
                <a:gs pos="100000">
                  <a:schemeClr val="bg2">
                    <a:gamma/>
                    <a:tint val="21176"/>
                    <a:invGamma/>
                  </a:schemeClr>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5" name="Freeform 54"/>
            <p:cNvSpPr>
              <a:spLocks/>
            </p:cNvSpPr>
            <p:nvPr userDrawn="1"/>
          </p:nvSpPr>
          <p:spPr bwMode="gray">
            <a:xfrm flipH="1">
              <a:off x="3346" y="288"/>
              <a:ext cx="48" cy="288"/>
            </a:xfrm>
            <a:custGeom>
              <a:avLst/>
              <a:gdLst/>
              <a:ahLst/>
              <a:cxnLst>
                <a:cxn ang="0">
                  <a:pos x="96" y="0"/>
                </a:cxn>
                <a:cxn ang="0">
                  <a:pos x="0" y="0"/>
                </a:cxn>
                <a:cxn ang="0">
                  <a:pos x="0" y="288"/>
                </a:cxn>
                <a:cxn ang="0">
                  <a:pos x="96" y="288"/>
                </a:cxn>
              </a:cxnLst>
              <a:rect l="0" t="0" r="r" b="b"/>
              <a:pathLst>
                <a:path w="96" h="288">
                  <a:moveTo>
                    <a:pt x="96" y="0"/>
                  </a:moveTo>
                  <a:lnTo>
                    <a:pt x="0" y="0"/>
                  </a:lnTo>
                  <a:lnTo>
                    <a:pt x="0" y="288"/>
                  </a:lnTo>
                  <a:lnTo>
                    <a:pt x="96" y="288"/>
                  </a:lnTo>
                </a:path>
              </a:pathLst>
            </a:custGeom>
            <a:noFill/>
            <a:ln w="9525">
              <a:solidFill>
                <a:schemeClr val="tx1"/>
              </a:solidFill>
              <a:round/>
              <a:headEnd/>
              <a:tailEnd/>
            </a:ln>
            <a:effectLst/>
          </p:spPr>
          <p:txBody>
            <a:bodyPr/>
            <a:lstStyle/>
            <a:p>
              <a:pPr>
                <a:defRPr/>
              </a:pPr>
              <a:endParaRPr lang="en-US">
                <a:solidFill>
                  <a:srgbClr val="0E3558"/>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heel spokes="2"/>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13E75C-21D8-4723-BBC5-FB18CF858C7D}" type="slidenum">
              <a:rPr lang="en-US"/>
              <a:pPr>
                <a:defRPr/>
              </a:pPr>
              <a:t>‹#›</a:t>
            </a:fld>
            <a:endParaRPr lang="en-US"/>
          </a:p>
        </p:txBody>
      </p:sp>
    </p:spTree>
  </p:cSld>
  <p:clrMapOvr>
    <a:masterClrMapping/>
  </p:clrMapOvr>
  <p:transition spd="med">
    <p:wheel spokes="2"/>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E1CA9-E5C2-493F-963B-C44BE8C4E691}" type="slidenum">
              <a:rPr lang="en-US"/>
              <a:pPr>
                <a:defRPr/>
              </a:pPr>
              <a:t>‹#›</a:t>
            </a:fld>
            <a:endParaRPr lang="en-US"/>
          </a:p>
        </p:txBody>
      </p:sp>
    </p:spTree>
  </p:cSld>
  <p:clrMapOvr>
    <a:masterClrMapping/>
  </p:clrMapOvr>
  <p:transition spd="med">
    <p:wheel spokes="2"/>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4442C6-1D8B-4072-863A-DAD40AEA1892}" type="slidenum">
              <a:rPr lang="en-US"/>
              <a:pPr>
                <a:defRPr/>
              </a:pPr>
              <a:t>‹#›</a:t>
            </a:fld>
            <a:endParaRPr lang="en-US"/>
          </a:p>
        </p:txBody>
      </p:sp>
    </p:spTree>
  </p:cSld>
  <p:clrMapOvr>
    <a:masterClrMapping/>
  </p:clrMapOvr>
  <p:transition spd="med">
    <p:wheel spokes="2"/>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3725CD-F193-47E9-A48F-1545AFB97731}" type="slidenum">
              <a:rPr lang="en-US"/>
              <a:pPr>
                <a:defRPr/>
              </a:pPr>
              <a:t>‹#›</a:t>
            </a:fld>
            <a:endParaRPr lang="en-US"/>
          </a:p>
        </p:txBody>
      </p:sp>
    </p:spTree>
  </p:cSld>
  <p:clrMapOvr>
    <a:masterClrMapping/>
  </p:clrMapOvr>
  <p:transition spd="med">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AF641936-3B03-427B-9212-E6560867E321}" type="slidenum">
              <a:rPr lang="en-US"/>
              <a:pPr>
                <a:defRPr/>
              </a:pPr>
              <a:t>‹#›</a:t>
            </a:fld>
            <a:endParaRPr lang="en-US"/>
          </a:p>
        </p:txBody>
      </p:sp>
    </p:spTree>
  </p:cSld>
  <p:clrMapOvr>
    <a:masterClrMapping/>
  </p:clrMapOvr>
  <p:transition spd="med">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BD8DD3C-F313-41E2-8FAD-9D233A9E260F}" type="slidenum">
              <a:rPr lang="en-US"/>
              <a:pPr>
                <a:defRPr/>
              </a:pPr>
              <a:t>‹#›</a:t>
            </a:fld>
            <a:endParaRPr lang="en-US"/>
          </a:p>
        </p:txBody>
      </p:sp>
    </p:spTree>
  </p:cSld>
  <p:clrMapOvr>
    <a:masterClrMapping/>
  </p:clrMapOvr>
  <p:transition spd="med">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D4E7152C-30AA-4FF3-BA94-3E3F56465AB1}" type="slidenum">
              <a:rPr lang="en-US"/>
              <a:pPr>
                <a:defRPr/>
              </a:pPr>
              <a:t>‹#›</a:t>
            </a:fld>
            <a:endParaRPr lang="en-US"/>
          </a:p>
        </p:txBody>
      </p:sp>
    </p:spTree>
  </p:cSld>
  <p:clrMapOvr>
    <a:masterClrMapping/>
  </p:clrMapOvr>
  <p:transition spd="med">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83E89F96-7D2E-4892-8AE6-CD231CD484EC}" type="slidenum">
              <a:rPr lang="en-US"/>
              <a:pPr>
                <a:defRPr/>
              </a:pPr>
              <a:t>‹#›</a:t>
            </a:fld>
            <a:endParaRPr lang="en-US"/>
          </a:p>
        </p:txBody>
      </p:sp>
    </p:spTree>
  </p:cSld>
  <p:clrMapOvr>
    <a:masterClrMapping/>
  </p:clrMapOvr>
  <p:transition spd="med">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05A85508-4C77-4819-83FC-1AEC5F7D82E2}" type="slidenum">
              <a:rPr lang="en-US"/>
              <a:pPr>
                <a:defRPr/>
              </a:pPr>
              <a:t>‹#›</a:t>
            </a:fld>
            <a:endParaRPr lang="en-US"/>
          </a:p>
        </p:txBody>
      </p:sp>
    </p:spTree>
  </p:cSld>
  <p:clrMapOvr>
    <a:masterClrMapping/>
  </p:clrMapOvr>
  <p:transition spd="med">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4767A81-D7EC-48CC-9841-FBFB72529C53}" type="slidenum">
              <a:rPr lang="en-US"/>
              <a:pPr>
                <a:defRPr/>
              </a:pPr>
              <a:t>‹#›</a:t>
            </a:fld>
            <a:endParaRPr lang="en-US"/>
          </a:p>
        </p:txBody>
      </p:sp>
    </p:spTree>
  </p:cSld>
  <p:clrMapOvr>
    <a:masterClrMapping/>
  </p:clrMapOvr>
  <p:transition spd="med">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3099DCB-E735-4E25-8EB1-265E7DC7E71B}" type="slidenum">
              <a:rPr lang="en-US"/>
              <a:pPr>
                <a:defRPr/>
              </a:pPr>
              <a:t>‹#›</a:t>
            </a:fld>
            <a:endParaRPr lang="en-US"/>
          </a:p>
        </p:txBody>
      </p:sp>
    </p:spTree>
  </p:cSld>
  <p:clrMapOvr>
    <a:masterClrMapping/>
  </p:clrMapOvr>
  <p:transition spd="med">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grpSp>
        <p:nvGrpSpPr>
          <p:cNvPr id="1026" name="Group 56"/>
          <p:cNvGrpSpPr>
            <a:grpSpLocks/>
          </p:cNvGrpSpPr>
          <p:nvPr/>
        </p:nvGrpSpPr>
        <p:grpSpPr bwMode="auto">
          <a:xfrm>
            <a:off x="7939" y="501650"/>
            <a:ext cx="1108075" cy="336550"/>
            <a:chOff x="5" y="316"/>
            <a:chExt cx="698" cy="212"/>
          </a:xfrm>
        </p:grpSpPr>
        <p:sp>
          <p:nvSpPr>
            <p:cNvPr id="1044" name="Rectangle 20"/>
            <p:cNvSpPr>
              <a:spLocks noChangeArrowheads="1"/>
            </p:cNvSpPr>
            <p:nvPr userDrawn="1"/>
          </p:nvSpPr>
          <p:spPr bwMode="gray">
            <a:xfrm>
              <a:off x="5" y="480"/>
              <a:ext cx="698" cy="48"/>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045" name="Rectangle 21"/>
            <p:cNvSpPr>
              <a:spLocks noChangeArrowheads="1"/>
            </p:cNvSpPr>
            <p:nvPr userDrawn="1"/>
          </p:nvSpPr>
          <p:spPr bwMode="gray">
            <a:xfrm>
              <a:off x="5" y="427"/>
              <a:ext cx="698" cy="48"/>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046" name="Rectangle 22"/>
            <p:cNvSpPr>
              <a:spLocks noChangeArrowheads="1"/>
            </p:cNvSpPr>
            <p:nvPr userDrawn="1"/>
          </p:nvSpPr>
          <p:spPr bwMode="gray">
            <a:xfrm>
              <a:off x="5" y="369"/>
              <a:ext cx="698" cy="48"/>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047" name="Rectangle 23"/>
            <p:cNvSpPr>
              <a:spLocks noChangeArrowheads="1"/>
            </p:cNvSpPr>
            <p:nvPr userDrawn="1"/>
          </p:nvSpPr>
          <p:spPr bwMode="gray">
            <a:xfrm>
              <a:off x="5" y="316"/>
              <a:ext cx="698" cy="48"/>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gr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2"/>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E3558"/>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5410200" y="6450015"/>
            <a:ext cx="2286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E3558"/>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4114800" y="6400802"/>
            <a:ext cx="8382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E3558"/>
                </a:solidFill>
                <a:latin typeface="+mn-lt"/>
                <a:cs typeface="+mn-cs"/>
              </a:defRPr>
            </a:lvl1pPr>
          </a:lstStyle>
          <a:p>
            <a:pPr>
              <a:defRPr/>
            </a:pPr>
            <a:fld id="{FF8EA0A9-916D-44FF-BF03-478C87C23248}" type="slidenum">
              <a:rPr lang="en-US"/>
              <a:pPr>
                <a:defRPr/>
              </a:pPr>
              <a:t>‹#›</a:t>
            </a:fld>
            <a:endParaRPr lang="en-US"/>
          </a:p>
        </p:txBody>
      </p:sp>
      <p:sp>
        <p:nvSpPr>
          <p:cNvPr id="1037" name="Text Box 13"/>
          <p:cNvSpPr txBox="1">
            <a:spLocks noChangeArrowheads="1"/>
          </p:cNvSpPr>
          <p:nvPr/>
        </p:nvSpPr>
        <p:spPr bwMode="gray">
          <a:xfrm>
            <a:off x="7580314" y="6384927"/>
            <a:ext cx="954087" cy="396875"/>
          </a:xfrm>
          <a:prstGeom prst="rect">
            <a:avLst/>
          </a:prstGeom>
          <a:noFill/>
          <a:ln w="9525">
            <a:noFill/>
            <a:miter lim="800000"/>
            <a:headEnd/>
            <a:tailEnd/>
          </a:ln>
          <a:effectLst/>
        </p:spPr>
        <p:txBody>
          <a:bodyPr>
            <a:spAutoFit/>
          </a:bodyPr>
          <a:lstStyle/>
          <a:p>
            <a:pPr>
              <a:defRPr/>
            </a:pPr>
            <a:r>
              <a:rPr lang="en-US" sz="2000" b="1">
                <a:solidFill>
                  <a:srgbClr val="CC3300"/>
                </a:solidFill>
                <a:latin typeface="+mn-lt"/>
                <a:cs typeface="+mn-cs"/>
              </a:rPr>
              <a:t>LOGO</a:t>
            </a:r>
          </a:p>
        </p:txBody>
      </p:sp>
      <p:sp>
        <p:nvSpPr>
          <p:cNvPr id="1032" name="Rectangle 2"/>
          <p:cNvSpPr>
            <a:spLocks noGrp="1" noChangeArrowheads="1"/>
          </p:cNvSpPr>
          <p:nvPr>
            <p:ph type="title"/>
          </p:nvPr>
        </p:nvSpPr>
        <p:spPr bwMode="gray">
          <a:xfrm>
            <a:off x="1196975" y="457202"/>
            <a:ext cx="4114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7" name="Freeform 53"/>
          <p:cNvSpPr>
            <a:spLocks/>
          </p:cNvSpPr>
          <p:nvPr/>
        </p:nvSpPr>
        <p:spPr bwMode="gray">
          <a:xfrm>
            <a:off x="1143001" y="457200"/>
            <a:ext cx="130175" cy="457200"/>
          </a:xfrm>
          <a:custGeom>
            <a:avLst/>
            <a:gdLst/>
            <a:ahLst/>
            <a:cxnLst>
              <a:cxn ang="0">
                <a:pos x="96" y="0"/>
              </a:cxn>
              <a:cxn ang="0">
                <a:pos x="0" y="0"/>
              </a:cxn>
              <a:cxn ang="0">
                <a:pos x="0" y="288"/>
              </a:cxn>
              <a:cxn ang="0">
                <a:pos x="96" y="288"/>
              </a:cxn>
            </a:cxnLst>
            <a:rect l="0" t="0" r="r" b="b"/>
            <a:pathLst>
              <a:path w="96" h="288">
                <a:moveTo>
                  <a:pt x="96" y="0"/>
                </a:moveTo>
                <a:lnTo>
                  <a:pt x="0" y="0"/>
                </a:lnTo>
                <a:lnTo>
                  <a:pt x="0" y="288"/>
                </a:lnTo>
                <a:lnTo>
                  <a:pt x="96" y="288"/>
                </a:lnTo>
              </a:path>
            </a:pathLst>
          </a:custGeom>
          <a:noFill/>
          <a:ln w="9525">
            <a:solidFill>
              <a:schemeClr val="tx1"/>
            </a:solidFill>
            <a:round/>
            <a:headEnd/>
            <a:tailEnd/>
          </a:ln>
          <a:effectLst/>
        </p:spPr>
        <p:txBody>
          <a:bodyPr/>
          <a:lstStyle/>
          <a:p>
            <a:pPr>
              <a:defRPr/>
            </a:pPr>
            <a:endParaRPr lang="en-US">
              <a:solidFill>
                <a:srgbClr val="0E3558"/>
              </a:solidFill>
              <a:latin typeface="+mn-lt"/>
              <a:cs typeface="+mn-cs"/>
            </a:endParaRPr>
          </a:p>
        </p:txBody>
      </p:sp>
      <p:grpSp>
        <p:nvGrpSpPr>
          <p:cNvPr id="1034" name="Group 55"/>
          <p:cNvGrpSpPr>
            <a:grpSpLocks/>
          </p:cNvGrpSpPr>
          <p:nvPr/>
        </p:nvGrpSpPr>
        <p:grpSpPr bwMode="auto">
          <a:xfrm>
            <a:off x="5311776" y="457200"/>
            <a:ext cx="3832225" cy="457200"/>
            <a:chOff x="3346" y="288"/>
            <a:chExt cx="2414" cy="288"/>
          </a:xfrm>
        </p:grpSpPr>
        <p:sp>
          <p:nvSpPr>
            <p:cNvPr id="1071" name="Rectangle 47"/>
            <p:cNvSpPr>
              <a:spLocks noChangeArrowheads="1"/>
            </p:cNvSpPr>
            <p:nvPr userDrawn="1"/>
          </p:nvSpPr>
          <p:spPr bwMode="gray">
            <a:xfrm>
              <a:off x="3422" y="493"/>
              <a:ext cx="2338" cy="48"/>
            </a:xfrm>
            <a:prstGeom prst="rect">
              <a:avLst/>
            </a:prstGeom>
            <a:gradFill rotWithShape="1">
              <a:gsLst>
                <a:gs pos="0">
                  <a:schemeClr val="bg2"/>
                </a:gs>
                <a:gs pos="100000">
                  <a:schemeClr val="bg2">
                    <a:gamma/>
                    <a:tint val="21176"/>
                    <a:invGamma/>
                  </a:schemeClr>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072" name="Rectangle 48"/>
            <p:cNvSpPr>
              <a:spLocks noChangeArrowheads="1"/>
            </p:cNvSpPr>
            <p:nvPr userDrawn="1"/>
          </p:nvSpPr>
          <p:spPr bwMode="gray">
            <a:xfrm>
              <a:off x="3422" y="440"/>
              <a:ext cx="2338" cy="48"/>
            </a:xfrm>
            <a:prstGeom prst="rect">
              <a:avLst/>
            </a:prstGeom>
            <a:gradFill rotWithShape="1">
              <a:gsLst>
                <a:gs pos="0">
                  <a:schemeClr val="bg2"/>
                </a:gs>
                <a:gs pos="100000">
                  <a:schemeClr val="bg2">
                    <a:gamma/>
                    <a:tint val="21176"/>
                    <a:invGamma/>
                  </a:schemeClr>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073" name="Rectangle 49"/>
            <p:cNvSpPr>
              <a:spLocks noChangeArrowheads="1"/>
            </p:cNvSpPr>
            <p:nvPr userDrawn="1"/>
          </p:nvSpPr>
          <p:spPr bwMode="gray">
            <a:xfrm>
              <a:off x="3421" y="382"/>
              <a:ext cx="2338" cy="48"/>
            </a:xfrm>
            <a:prstGeom prst="rect">
              <a:avLst/>
            </a:prstGeom>
            <a:gradFill rotWithShape="1">
              <a:gsLst>
                <a:gs pos="0">
                  <a:schemeClr val="bg2"/>
                </a:gs>
                <a:gs pos="100000">
                  <a:schemeClr val="bg2">
                    <a:gamma/>
                    <a:tint val="21176"/>
                    <a:invGamma/>
                  </a:schemeClr>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074" name="Rectangle 50"/>
            <p:cNvSpPr>
              <a:spLocks noChangeArrowheads="1"/>
            </p:cNvSpPr>
            <p:nvPr userDrawn="1"/>
          </p:nvSpPr>
          <p:spPr bwMode="gray">
            <a:xfrm>
              <a:off x="3421" y="329"/>
              <a:ext cx="2338" cy="48"/>
            </a:xfrm>
            <a:prstGeom prst="rect">
              <a:avLst/>
            </a:prstGeom>
            <a:gradFill rotWithShape="1">
              <a:gsLst>
                <a:gs pos="0">
                  <a:schemeClr val="bg2"/>
                </a:gs>
                <a:gs pos="100000">
                  <a:schemeClr val="bg2">
                    <a:gamma/>
                    <a:tint val="21176"/>
                    <a:invGamma/>
                  </a:schemeClr>
                </a:gs>
              </a:gsLst>
              <a:lin ang="0" scaled="1"/>
            </a:gradFill>
            <a:ln w="9525">
              <a:noFill/>
              <a:miter lim="800000"/>
              <a:headEnd/>
              <a:tailEnd/>
            </a:ln>
            <a:effectLst/>
          </p:spPr>
          <p:txBody>
            <a:bodyPr wrap="none" anchor="ctr"/>
            <a:lstStyle/>
            <a:p>
              <a:pPr>
                <a:defRPr/>
              </a:pPr>
              <a:endParaRPr lang="en-US">
                <a:solidFill>
                  <a:srgbClr val="0E3558"/>
                </a:solidFill>
                <a:latin typeface="+mn-lt"/>
                <a:cs typeface="+mn-cs"/>
              </a:endParaRPr>
            </a:p>
          </p:txBody>
        </p:sp>
        <p:sp>
          <p:nvSpPr>
            <p:cNvPr id="1078" name="Freeform 54"/>
            <p:cNvSpPr>
              <a:spLocks/>
            </p:cNvSpPr>
            <p:nvPr userDrawn="1"/>
          </p:nvSpPr>
          <p:spPr bwMode="gray">
            <a:xfrm flipH="1">
              <a:off x="3346" y="288"/>
              <a:ext cx="48" cy="288"/>
            </a:xfrm>
            <a:custGeom>
              <a:avLst/>
              <a:gdLst/>
              <a:ahLst/>
              <a:cxnLst>
                <a:cxn ang="0">
                  <a:pos x="96" y="0"/>
                </a:cxn>
                <a:cxn ang="0">
                  <a:pos x="0" y="0"/>
                </a:cxn>
                <a:cxn ang="0">
                  <a:pos x="0" y="288"/>
                </a:cxn>
                <a:cxn ang="0">
                  <a:pos x="96" y="288"/>
                </a:cxn>
              </a:cxnLst>
              <a:rect l="0" t="0" r="r" b="b"/>
              <a:pathLst>
                <a:path w="96" h="288">
                  <a:moveTo>
                    <a:pt x="96" y="0"/>
                  </a:moveTo>
                  <a:lnTo>
                    <a:pt x="0" y="0"/>
                  </a:lnTo>
                  <a:lnTo>
                    <a:pt x="0" y="288"/>
                  </a:lnTo>
                  <a:lnTo>
                    <a:pt x="96" y="288"/>
                  </a:lnTo>
                </a:path>
              </a:pathLst>
            </a:custGeom>
            <a:noFill/>
            <a:ln w="9525">
              <a:solidFill>
                <a:schemeClr val="tx1"/>
              </a:solidFill>
              <a:round/>
              <a:headEnd/>
              <a:tailEnd/>
            </a:ln>
            <a:effectLst/>
          </p:spPr>
          <p:txBody>
            <a:bodyPr/>
            <a:lstStyle/>
            <a:p>
              <a:pPr>
                <a:defRPr/>
              </a:pPr>
              <a:endParaRPr lang="en-US">
                <a:solidFill>
                  <a:srgbClr val="0E3558"/>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 id="2147485108" r:id="rId12"/>
  </p:sldLayoutIdLst>
  <p:transition spd="med">
    <p:wheel spokes="2"/>
  </p:transition>
  <p:timing>
    <p:tnLst>
      <p:par>
        <p:cTn id="1" dur="indefinite" restart="never" nodeType="tmRoot"/>
      </p:par>
    </p:tnLst>
  </p:timing>
  <p:hf hd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200" algn="ctr" rtl="0" eaLnBrk="1" fontAlgn="base" hangingPunct="1">
        <a:spcBef>
          <a:spcPct val="0"/>
        </a:spcBef>
        <a:spcAft>
          <a:spcPct val="0"/>
        </a:spcAft>
        <a:defRPr sz="3200">
          <a:solidFill>
            <a:schemeClr val="tx1"/>
          </a:solidFill>
          <a:latin typeface="Arial" pitchFamily="34" charset="0"/>
        </a:defRPr>
      </a:lvl6pPr>
      <a:lvl7pPr marL="914400" algn="ctr" rtl="0" eaLnBrk="1" fontAlgn="base" hangingPunct="1">
        <a:spcBef>
          <a:spcPct val="0"/>
        </a:spcBef>
        <a:spcAft>
          <a:spcPct val="0"/>
        </a:spcAft>
        <a:defRPr sz="3200">
          <a:solidFill>
            <a:schemeClr val="tx1"/>
          </a:solidFill>
          <a:latin typeface="Arial" pitchFamily="34" charset="0"/>
        </a:defRPr>
      </a:lvl7pPr>
      <a:lvl8pPr marL="1371600" algn="ctr" rtl="0" eaLnBrk="1" fontAlgn="base" hangingPunct="1">
        <a:spcBef>
          <a:spcPct val="0"/>
        </a:spcBef>
        <a:spcAft>
          <a:spcPct val="0"/>
        </a:spcAft>
        <a:defRPr sz="3200">
          <a:solidFill>
            <a:schemeClr val="tx1"/>
          </a:solidFill>
          <a:latin typeface="Arial" pitchFamily="34" charset="0"/>
        </a:defRPr>
      </a:lvl8pPr>
      <a:lvl9pPr marL="1828800" algn="ctr" rtl="0" eaLnBrk="1" fontAlgn="base" hangingPunct="1">
        <a:spcBef>
          <a:spcPct val="0"/>
        </a:spcBef>
        <a:spcAft>
          <a:spcPct val="0"/>
        </a:spcAft>
        <a:defRPr sz="32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4736C21-9E24-4D83-9E48-711B9062B0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86" r:id="rId1"/>
    <p:sldLayoutId id="2147485087" r:id="rId2"/>
    <p:sldLayoutId id="2147485088" r:id="rId3"/>
    <p:sldLayoutId id="2147485089" r:id="rId4"/>
    <p:sldLayoutId id="2147485090" r:id="rId5"/>
    <p:sldLayoutId id="2147485091" r:id="rId6"/>
    <p:sldLayoutId id="2147485092" r:id="rId7"/>
    <p:sldLayoutId id="2147485093" r:id="rId8"/>
    <p:sldLayoutId id="2147485094" r:id="rId9"/>
    <p:sldLayoutId id="2147485095" r:id="rId10"/>
    <p:sldLayoutId id="2147485096" r:id="rId11"/>
  </p:sldLayoutIdLst>
  <p:transition spd="med">
    <p:wheel spokes="2"/>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0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CC4A0275-752A-46B0-B966-4F3BC42ED586}" type="slidenum">
              <a:rPr lang="en-US" smtClean="0"/>
              <a:pPr>
                <a:defRPr/>
              </a:pPr>
              <a:t>1</a:t>
            </a:fld>
            <a:endParaRPr lang="en-US"/>
          </a:p>
        </p:txBody>
      </p:sp>
    </p:spTree>
  </p:cSld>
  <p:clrMapOvr>
    <a:masterClrMapping/>
  </p:clrMapOvr>
  <p:transition spd="med">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4166335614"/>
              </p:ext>
            </p:extLst>
          </p:nvPr>
        </p:nvGraphicFramePr>
        <p:xfrm>
          <a:off x="4557713" y="3414713"/>
          <a:ext cx="28575" cy="28575"/>
        </p:xfrm>
        <a:graphic>
          <a:graphicData uri="http://schemas.openxmlformats.org/presentationml/2006/ole">
            <p:oleObj spid="_x0000_s2097" name="PDF" r:id="rId3" imgW="0" imgH="360" progId="FoxitReader.Document">
              <p:embed/>
            </p:oleObj>
          </a:graphicData>
        </a:graphic>
      </p:graphicFrame>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288000" cy="1028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4226824"/>
      </p:ext>
    </p:extLst>
  </p:cSld>
  <p:clrMapOvr>
    <a:masterClrMapping/>
  </p:clrMapOvr>
  <p:transition spd="med">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rtl="1">
              <a:defRPr/>
            </a:pPr>
            <a:r>
              <a:rPr lang="fa-IR" sz="2400" dirty="0">
                <a:solidFill>
                  <a:schemeClr val="accent5">
                    <a:lumMod val="75000"/>
                  </a:schemeClr>
                </a:solidFill>
                <a:cs typeface="B Titr" pitchFamily="2" charset="-78"/>
              </a:rPr>
              <a:t>شناخت مکاتبات اداری</a:t>
            </a:r>
            <a:endParaRPr lang="fa-IR" sz="2400" b="1" dirty="0"/>
          </a:p>
        </p:txBody>
      </p:sp>
      <p:sp>
        <p:nvSpPr>
          <p:cNvPr id="24579" name="Content Placeholder 2"/>
          <p:cNvSpPr>
            <a:spLocks noGrp="1"/>
          </p:cNvSpPr>
          <p:nvPr>
            <p:ph idx="1"/>
          </p:nvPr>
        </p:nvSpPr>
        <p:spPr>
          <a:xfrm>
            <a:off x="533400" y="1295400"/>
            <a:ext cx="8229600" cy="5105400"/>
          </a:xfrm>
        </p:spPr>
        <p:txBody>
          <a:bodyPr/>
          <a:lstStyle/>
          <a:p>
            <a:pPr algn="just" rtl="1">
              <a:lnSpc>
                <a:spcPct val="150000"/>
              </a:lnSpc>
              <a:defRPr/>
            </a:pPr>
            <a:r>
              <a:rPr lang="fa-IR" sz="2000" b="1" dirty="0">
                <a:solidFill>
                  <a:srgbClr val="FF0000"/>
                </a:solidFill>
                <a:cs typeface="B Nazanin" pitchFamily="2" charset="-78"/>
              </a:rPr>
              <a:t>مینوت: </a:t>
            </a:r>
            <a:r>
              <a:rPr lang="fa-IR" sz="2000" b="1" dirty="0" smtClean="0">
                <a:cs typeface="B Nazanin" pitchFamily="2" charset="-78"/>
              </a:rPr>
              <a:t>نسخه‌ای </a:t>
            </a:r>
            <a:r>
              <a:rPr lang="fa-IR" sz="2000" b="1" dirty="0">
                <a:cs typeface="B Nazanin" pitchFamily="2" charset="-78"/>
              </a:rPr>
              <a:t>از نوشته اصلی که توسط اقدام کننده و رده بالاتر پاراف شده و در پرونده بایگانی </a:t>
            </a:r>
            <a:r>
              <a:rPr lang="fa-IR" sz="2000" b="1" dirty="0" smtClean="0">
                <a:cs typeface="B Nazanin" pitchFamily="2" charset="-78"/>
              </a:rPr>
              <a:t>می‌شود</a:t>
            </a:r>
            <a:r>
              <a:rPr lang="fa-IR" sz="2000" b="1" dirty="0">
                <a:cs typeface="B Nazanin" pitchFamily="2" charset="-78"/>
              </a:rPr>
              <a:t>.</a:t>
            </a:r>
          </a:p>
          <a:p>
            <a:pPr algn="just" rtl="1">
              <a:lnSpc>
                <a:spcPct val="150000"/>
              </a:lnSpc>
              <a:defRPr/>
            </a:pPr>
            <a:r>
              <a:rPr lang="fa-IR" sz="2000" b="1" dirty="0">
                <a:solidFill>
                  <a:srgbClr val="FF0000"/>
                </a:solidFill>
                <a:cs typeface="B Nazanin" pitchFamily="2" charset="-78"/>
              </a:rPr>
              <a:t>دستور: </a:t>
            </a:r>
            <a:r>
              <a:rPr lang="fa-IR" sz="2000" b="1" dirty="0">
                <a:cs typeface="B Nazanin" pitchFamily="2" charset="-78"/>
              </a:rPr>
              <a:t>مطلبی که از سوی مقام بالاتر به منظور اجراء به افراد یا واحدهای زیردست ابلاغ </a:t>
            </a:r>
            <a:r>
              <a:rPr lang="fa-IR" sz="2000" b="1" dirty="0" smtClean="0">
                <a:cs typeface="B Nazanin" pitchFamily="2" charset="-78"/>
              </a:rPr>
              <a:t>می‌گردد </a:t>
            </a:r>
            <a:r>
              <a:rPr lang="fa-IR" sz="2000" b="1" dirty="0">
                <a:cs typeface="B Nazanin" pitchFamily="2" charset="-78"/>
              </a:rPr>
              <a:t>و ممکن است شفاهی یا کتبی باشد.</a:t>
            </a:r>
          </a:p>
          <a:p>
            <a:pPr algn="just" rtl="1">
              <a:lnSpc>
                <a:spcPct val="150000"/>
              </a:lnSpc>
              <a:defRPr/>
            </a:pPr>
            <a:r>
              <a:rPr lang="fa-IR" sz="2000" b="1" dirty="0">
                <a:solidFill>
                  <a:srgbClr val="FF0000"/>
                </a:solidFill>
                <a:cs typeface="B Nazanin" pitchFamily="2" charset="-78"/>
              </a:rPr>
              <a:t>پیوست: </a:t>
            </a:r>
            <a:r>
              <a:rPr lang="fa-IR" sz="2000" b="1" dirty="0">
                <a:cs typeface="B Nazanin" pitchFamily="2" charset="-78"/>
              </a:rPr>
              <a:t>مدرکی است که امکان وارد کردن آن درمتن نامه نیست و براساس ضرورت همراه نوشته اصلی ارسال </a:t>
            </a:r>
            <a:r>
              <a:rPr lang="fa-IR" sz="2000" b="1" dirty="0" smtClean="0">
                <a:cs typeface="B Nazanin" pitchFamily="2" charset="-78"/>
              </a:rPr>
              <a:t>می‌گردد</a:t>
            </a:r>
            <a:r>
              <a:rPr lang="fa-IR" sz="2000" b="1" dirty="0">
                <a:cs typeface="B Nazanin" pitchFamily="2" charset="-78"/>
              </a:rPr>
              <a:t>.</a:t>
            </a:r>
          </a:p>
          <a:p>
            <a:pPr algn="just" rtl="1">
              <a:lnSpc>
                <a:spcPct val="150000"/>
              </a:lnSpc>
              <a:defRPr/>
            </a:pPr>
            <a:r>
              <a:rPr lang="fa-IR" sz="2000" b="1" dirty="0">
                <a:solidFill>
                  <a:srgbClr val="FF0000"/>
                </a:solidFill>
                <a:cs typeface="B Nazanin" pitchFamily="2" charset="-78"/>
              </a:rPr>
              <a:t>ضمیمه: </a:t>
            </a:r>
            <a:r>
              <a:rPr lang="fa-IR" sz="2000" b="1" dirty="0">
                <a:cs typeface="B Nazanin" pitchFamily="2" charset="-78"/>
              </a:rPr>
              <a:t>اگر پیوست </a:t>
            </a:r>
            <a:r>
              <a:rPr lang="fa-IR" sz="2000" b="1" dirty="0" smtClean="0">
                <a:cs typeface="B Nazanin" pitchFamily="2" charset="-78"/>
              </a:rPr>
              <a:t>نوشته(نامه)، </a:t>
            </a:r>
            <a:r>
              <a:rPr lang="fa-IR" sz="2000" b="1" dirty="0">
                <a:cs typeface="B Nazanin" pitchFamily="2" charset="-78"/>
              </a:rPr>
              <a:t>دارای پیوست باشد به آن ضمیمه </a:t>
            </a:r>
            <a:r>
              <a:rPr lang="fa-IR" sz="2000" b="1" dirty="0" smtClean="0">
                <a:cs typeface="B Nazanin" pitchFamily="2" charset="-78"/>
              </a:rPr>
              <a:t>می‌گویند</a:t>
            </a:r>
            <a:r>
              <a:rPr lang="fa-IR" sz="2000" b="1" dirty="0">
                <a:cs typeface="B Nazanin" pitchFamily="2" charset="-78"/>
              </a:rPr>
              <a:t>.</a:t>
            </a:r>
            <a:endParaRPr lang="fa-IR" sz="2400" b="1" dirty="0">
              <a:cs typeface="B Nazanin" pitchFamily="2" charset="-78"/>
            </a:endParaRPr>
          </a:p>
          <a:p>
            <a:pPr algn="just" rtl="1">
              <a:spcBef>
                <a:spcPts val="1200"/>
              </a:spcBef>
              <a:spcAft>
                <a:spcPts val="1000"/>
              </a:spcAft>
              <a:buNone/>
              <a:defRPr/>
            </a:pPr>
            <a:endParaRPr lang="fa-IR" sz="2800" dirty="0">
              <a:cs typeface="B Titr" pitchFamily="2" charset="-78"/>
            </a:endParaRPr>
          </a:p>
          <a:p>
            <a:pPr algn="r" rtl="1">
              <a:buFont typeface="Wingdings" pitchFamily="2" charset="2"/>
              <a:buNone/>
              <a:defRPr/>
            </a:pPr>
            <a:endParaRPr lang="fa-IR" sz="2000" dirty="0">
              <a:cs typeface="B Titr" pitchFamily="2" charset="-78"/>
            </a:endParaRPr>
          </a:p>
          <a:p>
            <a:pPr algn="r" rtl="1">
              <a:buFont typeface="Wingdings" pitchFamily="2" charset="2"/>
              <a:buNone/>
              <a:defRPr/>
            </a:pPr>
            <a:endParaRPr lang="fa-IR" sz="2400" b="1" dirty="0">
              <a:cs typeface="B Titr" pitchFamily="2" charset="-78"/>
            </a:endParaRPr>
          </a:p>
          <a:p>
            <a:pPr algn="r" rtl="1">
              <a:buFont typeface="Wingdings" pitchFamily="2" charset="2"/>
              <a:buNone/>
              <a:defRPr/>
            </a:pPr>
            <a:endParaRPr lang="fa-IR" sz="2400" b="1" dirty="0">
              <a:cs typeface="B Titr" pitchFamily="2" charset="-78"/>
            </a:endParaRPr>
          </a:p>
        </p:txBody>
      </p:sp>
      <p:sp>
        <p:nvSpPr>
          <p:cNvPr id="5" name="Rectangle 4"/>
          <p:cNvSpPr/>
          <p:nvPr/>
        </p:nvSpPr>
        <p:spPr>
          <a:xfrm>
            <a:off x="228600" y="6396038"/>
            <a:ext cx="6629400" cy="369332"/>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نگارش </a:t>
            </a:r>
            <a:r>
              <a:rPr lang="fa-IR" kern="0" dirty="0" smtClean="0">
                <a:solidFill>
                  <a:srgbClr val="7030A0"/>
                </a:solidFill>
                <a:latin typeface="Arial"/>
                <a:cs typeface="B Titr" pitchFamily="2" charset="-78"/>
              </a:rPr>
              <a:t>و مکاتبات </a:t>
            </a:r>
            <a:r>
              <a:rPr lang="fa-IR" kern="0" dirty="0">
                <a:solidFill>
                  <a:srgbClr val="7030A0"/>
                </a:solidFill>
                <a:latin typeface="Arial"/>
                <a:cs typeface="B Titr" pitchFamily="2" charset="-78"/>
              </a:rPr>
              <a:t>اداری</a:t>
            </a:r>
            <a:endParaRPr lang="en-US" kern="0" dirty="0">
              <a:solidFill>
                <a:srgbClr val="7030A0"/>
              </a:solidFill>
              <a:latin typeface="Arial"/>
              <a:cs typeface="B Titr" pitchFamily="2" charset="-78"/>
            </a:endParaRPr>
          </a:p>
        </p:txBody>
      </p:sp>
      <p:pic>
        <p:nvPicPr>
          <p:cNvPr id="24581"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pic>
        <p:nvPicPr>
          <p:cNvPr id="6" name="Picture 5"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rtl="1">
              <a:defRPr/>
            </a:pPr>
            <a:r>
              <a:rPr lang="fa-IR" sz="2800" dirty="0">
                <a:solidFill>
                  <a:schemeClr val="accent5">
                    <a:lumMod val="75000"/>
                  </a:schemeClr>
                </a:solidFill>
                <a:cs typeface="B Titr" pitchFamily="2" charset="-78"/>
              </a:rPr>
              <a:t>اصول عمومی و فنی مکاتبات</a:t>
            </a:r>
            <a:endParaRPr lang="en-US" sz="2800" dirty="0">
              <a:cs typeface="B Titr" pitchFamily="2" charset="-78"/>
            </a:endParaRPr>
          </a:p>
        </p:txBody>
      </p:sp>
      <p:sp>
        <p:nvSpPr>
          <p:cNvPr id="25603" name="Content Placeholder 2"/>
          <p:cNvSpPr>
            <a:spLocks noGrp="1"/>
          </p:cNvSpPr>
          <p:nvPr>
            <p:ph idx="1"/>
          </p:nvPr>
        </p:nvSpPr>
        <p:spPr>
          <a:xfrm>
            <a:off x="228600" y="914400"/>
            <a:ext cx="8458200" cy="5257800"/>
          </a:xfrm>
        </p:spPr>
        <p:txBody>
          <a:bodyPr/>
          <a:lstStyle/>
          <a:p>
            <a:pPr algn="r" rtl="1">
              <a:buFont typeface="Wingdings" pitchFamily="2" charset="2"/>
              <a:buNone/>
              <a:defRPr/>
            </a:pPr>
            <a:endParaRPr lang="fa-IR" b="1" dirty="0" smtClean="0"/>
          </a:p>
          <a:p>
            <a:pPr algn="r" rtl="1">
              <a:buFont typeface="Wingdings" pitchFamily="2" charset="2"/>
              <a:buNone/>
              <a:defRPr/>
            </a:pPr>
            <a:r>
              <a:rPr lang="fa-IR" sz="2000" b="1" dirty="0">
                <a:solidFill>
                  <a:schemeClr val="tx1">
                    <a:lumMod val="60000"/>
                    <a:lumOff val="40000"/>
                  </a:schemeClr>
                </a:solidFill>
                <a:cs typeface="B Nazanin" pitchFamily="2" charset="-78"/>
              </a:rPr>
              <a:t>برای اینکه </a:t>
            </a:r>
            <a:r>
              <a:rPr lang="fa-IR" sz="2000" b="1" dirty="0" smtClean="0">
                <a:solidFill>
                  <a:schemeClr val="tx1">
                    <a:lumMod val="60000"/>
                    <a:lumOff val="40000"/>
                  </a:schemeClr>
                </a:solidFill>
                <a:cs typeface="B Nazanin" pitchFamily="2" charset="-78"/>
              </a:rPr>
              <a:t>نوشته‌ای </a:t>
            </a:r>
            <a:r>
              <a:rPr lang="fa-IR" sz="2000" b="1" dirty="0">
                <a:solidFill>
                  <a:schemeClr val="tx1">
                    <a:lumMod val="60000"/>
                    <a:lumOff val="40000"/>
                  </a:schemeClr>
                </a:solidFill>
                <a:cs typeface="B Nazanin" pitchFamily="2" charset="-78"/>
              </a:rPr>
              <a:t>موثر واقع شود بایدطوری تهیه شودکه گویای نظر واقعی نویسنده بوده وبدون ابهام و سوء تفاهم باشد. </a:t>
            </a:r>
          </a:p>
          <a:p>
            <a:pPr algn="r" rtl="1">
              <a:lnSpc>
                <a:spcPct val="150000"/>
              </a:lnSpc>
              <a:defRPr/>
            </a:pPr>
            <a:r>
              <a:rPr lang="fa-IR" sz="2000" b="1" dirty="0">
                <a:solidFill>
                  <a:srgbClr val="FF0000"/>
                </a:solidFill>
                <a:cs typeface="B Nazanin" pitchFamily="2" charset="-78"/>
              </a:rPr>
              <a:t>بیان مطلب: </a:t>
            </a:r>
            <a:r>
              <a:rPr lang="fa-IR" sz="2000" b="1" dirty="0">
                <a:cs typeface="B Nazanin" pitchFamily="2" charset="-78"/>
              </a:rPr>
              <a:t>متن نوشته روشن و غیر قابل تفسیر باشد.</a:t>
            </a:r>
          </a:p>
          <a:p>
            <a:pPr algn="r" rtl="1">
              <a:lnSpc>
                <a:spcPct val="150000"/>
              </a:lnSpc>
              <a:defRPr/>
            </a:pPr>
            <a:r>
              <a:rPr lang="fa-IR" sz="2000" b="1" dirty="0">
                <a:solidFill>
                  <a:srgbClr val="FF0000"/>
                </a:solidFill>
                <a:cs typeface="B Nazanin" pitchFamily="2" charset="-78"/>
              </a:rPr>
              <a:t>درست نوشتن: </a:t>
            </a:r>
            <a:r>
              <a:rPr lang="fa-IR" sz="2000" b="1" dirty="0">
                <a:cs typeface="B Nazanin" pitchFamily="2" charset="-78"/>
              </a:rPr>
              <a:t>نوشته باید فاقد اشتباه </a:t>
            </a:r>
            <a:r>
              <a:rPr lang="fa-IR" sz="2000" b="1" dirty="0" smtClean="0">
                <a:cs typeface="B Nazanin" pitchFamily="2" charset="-78"/>
              </a:rPr>
              <a:t>املایی </a:t>
            </a:r>
            <a:r>
              <a:rPr lang="fa-IR" sz="2000" b="1" dirty="0">
                <a:cs typeface="B Nazanin" pitchFamily="2" charset="-78"/>
              </a:rPr>
              <a:t>و </a:t>
            </a:r>
            <a:r>
              <a:rPr lang="fa-IR" sz="2000" b="1" dirty="0" smtClean="0">
                <a:cs typeface="B Nazanin" pitchFamily="2" charset="-78"/>
              </a:rPr>
              <a:t>انشایی </a:t>
            </a:r>
            <a:r>
              <a:rPr lang="fa-IR" sz="2000" b="1" dirty="0">
                <a:cs typeface="B Nazanin" pitchFamily="2" charset="-78"/>
              </a:rPr>
              <a:t>باشد.</a:t>
            </a:r>
          </a:p>
          <a:p>
            <a:pPr algn="r" rtl="1">
              <a:lnSpc>
                <a:spcPct val="150000"/>
              </a:lnSpc>
              <a:defRPr/>
            </a:pPr>
            <a:r>
              <a:rPr lang="fa-IR" sz="2000" b="1" dirty="0">
                <a:solidFill>
                  <a:srgbClr val="FF0000"/>
                </a:solidFill>
                <a:cs typeface="B Nazanin" pitchFamily="2" charset="-78"/>
              </a:rPr>
              <a:t>منطقی بودن: </a:t>
            </a:r>
            <a:r>
              <a:rPr lang="fa-IR" sz="2000" b="1" dirty="0">
                <a:cs typeface="B Nazanin" pitchFamily="2" charset="-78"/>
              </a:rPr>
              <a:t>ارتباط منطقی مطالب با یکدیگر رعایت شده باشد.</a:t>
            </a:r>
          </a:p>
          <a:p>
            <a:pPr algn="r" rtl="1">
              <a:lnSpc>
                <a:spcPct val="150000"/>
              </a:lnSpc>
              <a:defRPr/>
            </a:pPr>
            <a:r>
              <a:rPr lang="fa-IR" sz="2000" b="1" dirty="0">
                <a:solidFill>
                  <a:srgbClr val="FF0000"/>
                </a:solidFill>
                <a:cs typeface="B Nazanin" pitchFamily="2" charset="-78"/>
              </a:rPr>
              <a:t>تقسیم بندی صحیح مطالب</a:t>
            </a:r>
          </a:p>
          <a:p>
            <a:pPr algn="r" rtl="1">
              <a:lnSpc>
                <a:spcPct val="150000"/>
              </a:lnSpc>
              <a:defRPr/>
            </a:pPr>
            <a:r>
              <a:rPr lang="fa-IR" sz="2000" b="1" dirty="0">
                <a:solidFill>
                  <a:srgbClr val="FF0000"/>
                </a:solidFill>
                <a:cs typeface="B Nazanin" pitchFamily="2" charset="-78"/>
              </a:rPr>
              <a:t>واقع بینی: </a:t>
            </a:r>
            <a:r>
              <a:rPr lang="fa-IR" sz="2000" b="1" dirty="0">
                <a:cs typeface="B Nazanin" pitchFamily="2" charset="-78"/>
              </a:rPr>
              <a:t>بدون غرض ورزی تهیه شود.</a:t>
            </a:r>
          </a:p>
          <a:p>
            <a:pPr algn="r" rtl="1">
              <a:lnSpc>
                <a:spcPct val="150000"/>
              </a:lnSpc>
              <a:defRPr/>
            </a:pPr>
            <a:r>
              <a:rPr lang="fa-IR" sz="2000" b="1" dirty="0">
                <a:solidFill>
                  <a:srgbClr val="FF0000"/>
                </a:solidFill>
                <a:cs typeface="B Nazanin" pitchFamily="2" charset="-78"/>
              </a:rPr>
              <a:t>رعایت اختصار </a:t>
            </a:r>
          </a:p>
          <a:p>
            <a:pPr algn="r" rtl="1">
              <a:buFont typeface="Wingdings" pitchFamily="2" charset="2"/>
              <a:buNone/>
              <a:defRPr/>
            </a:pPr>
            <a:endParaRPr lang="fa-IR" sz="2000" dirty="0">
              <a:cs typeface="B Titr" pitchFamily="2" charset="-78"/>
            </a:endParaRPr>
          </a:p>
          <a:p>
            <a:pPr algn="r" rtl="1">
              <a:buFont typeface="Wingdings" pitchFamily="2" charset="2"/>
              <a:buNone/>
              <a:defRPr/>
            </a:pPr>
            <a:endParaRPr lang="fa-IR" sz="2400" b="1" dirty="0">
              <a:cs typeface="B Titr" pitchFamily="2" charset="-78"/>
            </a:endParaRPr>
          </a:p>
          <a:p>
            <a:pPr algn="r" rtl="1">
              <a:buFont typeface="Wingdings" pitchFamily="2" charset="2"/>
              <a:buNone/>
              <a:defRPr/>
            </a:pPr>
            <a:endParaRPr lang="fa-IR" sz="2400" b="1" dirty="0">
              <a:cs typeface="B Titr" pitchFamily="2" charset="-78"/>
            </a:endParaRPr>
          </a:p>
        </p:txBody>
      </p:sp>
      <p:sp>
        <p:nvSpPr>
          <p:cNvPr id="6" name="Rectangle 5"/>
          <p:cNvSpPr/>
          <p:nvPr/>
        </p:nvSpPr>
        <p:spPr>
          <a:xfrm>
            <a:off x="381000" y="6458468"/>
            <a:ext cx="7162800" cy="369332"/>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نامه نگارش </a:t>
            </a:r>
            <a:r>
              <a:rPr lang="fa-IR" kern="0" dirty="0" smtClean="0">
                <a:solidFill>
                  <a:srgbClr val="7030A0"/>
                </a:solidFill>
                <a:latin typeface="Arial"/>
                <a:cs typeface="B Titr" pitchFamily="2" charset="-78"/>
              </a:rPr>
              <a:t>و مکاتبات </a:t>
            </a:r>
            <a:r>
              <a:rPr lang="fa-IR" kern="0" dirty="0">
                <a:solidFill>
                  <a:srgbClr val="7030A0"/>
                </a:solidFill>
                <a:latin typeface="Arial"/>
                <a:cs typeface="B Titr" pitchFamily="2" charset="-78"/>
              </a:rPr>
              <a:t>اداری</a:t>
            </a:r>
            <a:endParaRPr lang="en-US" kern="0" dirty="0">
              <a:solidFill>
                <a:srgbClr val="7030A0"/>
              </a:solidFill>
              <a:latin typeface="Arial"/>
              <a:cs typeface="B Titr" pitchFamily="2" charset="-78"/>
            </a:endParaRPr>
          </a:p>
        </p:txBody>
      </p:sp>
      <p:pic>
        <p:nvPicPr>
          <p:cNvPr id="25605"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pic>
        <p:nvPicPr>
          <p:cNvPr id="7" name="Picture 6"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rtl="1">
              <a:defRPr/>
            </a:pPr>
            <a:r>
              <a:rPr lang="fa-IR" sz="2400" dirty="0">
                <a:solidFill>
                  <a:schemeClr val="accent5">
                    <a:lumMod val="75000"/>
                  </a:schemeClr>
                </a:solidFill>
                <a:cs typeface="B Titr" pitchFamily="2" charset="-78"/>
              </a:rPr>
              <a:t>اجزای نامه های اداری</a:t>
            </a:r>
            <a:endParaRPr lang="en-US" sz="2400" dirty="0">
              <a:cs typeface="B Titr" pitchFamily="2" charset="-78"/>
            </a:endParaRPr>
          </a:p>
        </p:txBody>
      </p:sp>
      <p:sp>
        <p:nvSpPr>
          <p:cNvPr id="26627" name="Content Placeholder 2"/>
          <p:cNvSpPr>
            <a:spLocks noGrp="1"/>
          </p:cNvSpPr>
          <p:nvPr>
            <p:ph idx="1"/>
          </p:nvPr>
        </p:nvSpPr>
        <p:spPr>
          <a:xfrm>
            <a:off x="509342" y="1066800"/>
            <a:ext cx="8229600" cy="5181600"/>
          </a:xfrm>
        </p:spPr>
        <p:txBody>
          <a:bodyPr/>
          <a:lstStyle/>
          <a:p>
            <a:pPr algn="r" rtl="1">
              <a:lnSpc>
                <a:spcPct val="150000"/>
              </a:lnSpc>
              <a:defRPr/>
            </a:pPr>
            <a:r>
              <a:rPr lang="fa-IR" sz="2000" b="1" dirty="0">
                <a:solidFill>
                  <a:srgbClr val="FF0000"/>
                </a:solidFill>
                <a:cs typeface="B Nazanin" pitchFamily="2" charset="-78"/>
              </a:rPr>
              <a:t>سرلوحه (سربرگ): </a:t>
            </a:r>
            <a:r>
              <a:rPr lang="fa-IR" sz="2000" b="1" dirty="0">
                <a:cs typeface="B Nazanin" pitchFamily="2" charset="-78"/>
              </a:rPr>
              <a:t>طرح قسمت بالای کاغذ های اداری حاوی آرم </a:t>
            </a:r>
            <a:r>
              <a:rPr lang="fa-IR" sz="2000" b="1" dirty="0" smtClean="0">
                <a:cs typeface="B Nazanin" pitchFamily="2" charset="-78"/>
              </a:rPr>
              <a:t>الله، عبارت </a:t>
            </a:r>
            <a:r>
              <a:rPr lang="fa-IR" sz="2000" b="1" dirty="0">
                <a:cs typeface="B Nazanin" pitchFamily="2" charset="-78"/>
              </a:rPr>
              <a:t>جمهوری اسلامی </a:t>
            </a:r>
            <a:r>
              <a:rPr lang="fa-IR" sz="2000" b="1" dirty="0" smtClean="0">
                <a:cs typeface="B Nazanin" pitchFamily="2" charset="-78"/>
              </a:rPr>
              <a:t>ایران، </a:t>
            </a:r>
            <a:r>
              <a:rPr lang="fa-IR" sz="2000" b="1" dirty="0">
                <a:cs typeface="B Nazanin" pitchFamily="2" charset="-78"/>
              </a:rPr>
              <a:t>بسمه تعالی، نام سازمان یا </a:t>
            </a:r>
            <a:r>
              <a:rPr lang="fa-IR" sz="2000" b="1" dirty="0" smtClean="0">
                <a:cs typeface="B Nazanin" pitchFamily="2" charset="-78"/>
              </a:rPr>
              <a:t>موسسه بهمراه آرم، </a:t>
            </a:r>
            <a:r>
              <a:rPr lang="fa-IR" sz="2000" b="1" dirty="0">
                <a:cs typeface="B Nazanin" pitchFamily="2" charset="-78"/>
              </a:rPr>
              <a:t>شماره ، تاریخ و پیوست</a:t>
            </a:r>
          </a:p>
          <a:p>
            <a:pPr algn="r" rtl="1">
              <a:lnSpc>
                <a:spcPct val="150000"/>
              </a:lnSpc>
              <a:defRPr/>
            </a:pPr>
            <a:r>
              <a:rPr lang="fa-IR" sz="2000" b="1" dirty="0">
                <a:solidFill>
                  <a:srgbClr val="FF0000"/>
                </a:solidFill>
                <a:cs typeface="B Nazanin" pitchFamily="2" charset="-78"/>
              </a:rPr>
              <a:t>عناوین نامه: </a:t>
            </a:r>
            <a:r>
              <a:rPr lang="fa-IR" sz="2000" b="1" dirty="0">
                <a:cs typeface="B Nazanin" pitchFamily="2" charset="-78"/>
              </a:rPr>
              <a:t>براساس مصوبه دفتر تشکیلات و روش های سازمان امور اداری و استخدامی کشور در سال 1355 شامل</a:t>
            </a:r>
            <a:r>
              <a:rPr lang="fa-IR" sz="2000" b="1" dirty="0">
                <a:solidFill>
                  <a:srgbClr val="FF0000"/>
                </a:solidFill>
                <a:cs typeface="B Nazanin" pitchFamily="2" charset="-78"/>
              </a:rPr>
              <a:t> </a:t>
            </a:r>
            <a:r>
              <a:rPr lang="fa-IR" sz="2000" b="1" dirty="0" smtClean="0">
                <a:cs typeface="B Nazanin" pitchFamily="2" charset="-78"/>
              </a:rPr>
              <a:t>گیرنده، </a:t>
            </a:r>
            <a:r>
              <a:rPr lang="fa-IR" sz="2000" b="1" dirty="0">
                <a:cs typeface="B Nazanin" pitchFamily="2" charset="-78"/>
              </a:rPr>
              <a:t>فرستنده و موضوع نامه(به – از-موضوع) </a:t>
            </a:r>
            <a:r>
              <a:rPr lang="fa-IR" sz="2000" b="1" dirty="0" smtClean="0">
                <a:cs typeface="B Nazanin" pitchFamily="2" charset="-78"/>
              </a:rPr>
              <a:t>می‌باشد. </a:t>
            </a:r>
            <a:r>
              <a:rPr lang="fa-IR" sz="2000" b="1" dirty="0">
                <a:cs typeface="B Nazanin" pitchFamily="2" charset="-78"/>
              </a:rPr>
              <a:t>اما پس از انقلاب اسلامی بدلیل شباهت آن به نامه های نظامی و وجود حال آمریت این روش حذف گردید.</a:t>
            </a:r>
          </a:p>
          <a:p>
            <a:pPr algn="r" rtl="1">
              <a:lnSpc>
                <a:spcPct val="150000"/>
              </a:lnSpc>
              <a:defRPr/>
            </a:pPr>
            <a:r>
              <a:rPr lang="fa-IR" sz="2000" b="1" dirty="0">
                <a:solidFill>
                  <a:srgbClr val="FF0000"/>
                </a:solidFill>
                <a:cs typeface="B Nazanin" pitchFamily="2" charset="-78"/>
              </a:rPr>
              <a:t>متن نامه : </a:t>
            </a:r>
            <a:r>
              <a:rPr lang="fa-IR" sz="2000" b="1" dirty="0">
                <a:cs typeface="B Nazanin" pitchFamily="2" charset="-78"/>
              </a:rPr>
              <a:t>مهم ترین بخش نامه است. شامل مقدمه – پیکره و نتیجه است.</a:t>
            </a:r>
          </a:p>
          <a:p>
            <a:pPr algn="r" rtl="1">
              <a:lnSpc>
                <a:spcPct val="150000"/>
              </a:lnSpc>
              <a:defRPr/>
            </a:pPr>
            <a:r>
              <a:rPr lang="fa-IR" sz="2000" b="1" dirty="0">
                <a:solidFill>
                  <a:srgbClr val="0070C0"/>
                </a:solidFill>
                <a:cs typeface="B Nazanin" pitchFamily="2" charset="-78"/>
              </a:rPr>
              <a:t>مقدمه</a:t>
            </a:r>
            <a:r>
              <a:rPr lang="fa-IR" sz="2000" b="1" dirty="0">
                <a:cs typeface="B Nazanin" pitchFamily="2" charset="-78"/>
              </a:rPr>
              <a:t> شامل سلام </a:t>
            </a:r>
            <a:r>
              <a:rPr lang="fa-IR" sz="2000" b="1" dirty="0" smtClean="0">
                <a:cs typeface="B Nazanin" pitchFamily="2" charset="-78"/>
              </a:rPr>
              <a:t>و احترام- </a:t>
            </a:r>
            <a:r>
              <a:rPr lang="fa-IR" sz="2000" b="1" dirty="0">
                <a:cs typeface="B Nazanin" pitchFamily="2" charset="-78"/>
              </a:rPr>
              <a:t>اشاره به شماره و تاریخ در پاسخ نامه </a:t>
            </a:r>
            <a:r>
              <a:rPr lang="fa-IR" sz="2000" b="1" dirty="0" smtClean="0">
                <a:cs typeface="B Nazanin" pitchFamily="2" charset="-78"/>
              </a:rPr>
              <a:t>ها، </a:t>
            </a:r>
            <a:r>
              <a:rPr lang="fa-IR" sz="2000" b="1" dirty="0">
                <a:cs typeface="B Nazanin" pitchFamily="2" charset="-78"/>
              </a:rPr>
              <a:t>شماره و تاریخ نامه پیشین در </a:t>
            </a:r>
            <a:r>
              <a:rPr lang="fa-IR" sz="2000" b="1" dirty="0" smtClean="0">
                <a:cs typeface="B Nazanin" pitchFamily="2" charset="-78"/>
              </a:rPr>
              <a:t>نامه‌های </a:t>
            </a:r>
            <a:r>
              <a:rPr lang="fa-IR" sz="2000" b="1" dirty="0">
                <a:cs typeface="B Nazanin" pitchFamily="2" charset="-78"/>
              </a:rPr>
              <a:t>پیرو برای آشنا ساختن مخاطب با موضوع نامه، استفاده از عبارت به استحضار میرساند برای مقامات بالاتر – به آگاهی می رساند برای مقامات هم سطح- به اطلاع </a:t>
            </a:r>
            <a:r>
              <a:rPr lang="fa-IR" sz="2000" b="1" dirty="0" smtClean="0">
                <a:cs typeface="B Nazanin" pitchFamily="2" charset="-78"/>
              </a:rPr>
              <a:t>می‌رساند </a:t>
            </a:r>
            <a:r>
              <a:rPr lang="fa-IR" sz="2000" b="1" dirty="0">
                <a:cs typeface="B Nazanin" pitchFamily="2" charset="-78"/>
              </a:rPr>
              <a:t>برای مقامات زیر دست </a:t>
            </a:r>
          </a:p>
          <a:p>
            <a:pPr algn="just" rtl="1">
              <a:spcBef>
                <a:spcPts val="1200"/>
              </a:spcBef>
              <a:spcAft>
                <a:spcPts val="1000"/>
              </a:spcAft>
              <a:buNone/>
              <a:defRPr/>
            </a:pPr>
            <a:endParaRPr lang="fa-IR" sz="2800" dirty="0">
              <a:cs typeface="B Titr" pitchFamily="2" charset="-78"/>
            </a:endParaRPr>
          </a:p>
          <a:p>
            <a:pPr algn="r" rtl="1">
              <a:buFont typeface="Wingdings" pitchFamily="2" charset="2"/>
              <a:buNone/>
              <a:defRPr/>
            </a:pPr>
            <a:endParaRPr lang="fa-IR" sz="2000" dirty="0">
              <a:cs typeface="B Titr" pitchFamily="2" charset="-78"/>
            </a:endParaRPr>
          </a:p>
          <a:p>
            <a:pPr algn="r" rtl="1">
              <a:buFont typeface="Wingdings" pitchFamily="2" charset="2"/>
              <a:buNone/>
              <a:defRPr/>
            </a:pPr>
            <a:endParaRPr lang="fa-IR" sz="2400" b="1" dirty="0">
              <a:cs typeface="B Titr" pitchFamily="2" charset="-78"/>
            </a:endParaRPr>
          </a:p>
          <a:p>
            <a:pPr algn="r" rtl="1">
              <a:buFont typeface="Wingdings" pitchFamily="2" charset="2"/>
              <a:buNone/>
              <a:defRPr/>
            </a:pPr>
            <a:endParaRPr lang="fa-IR" sz="2400" b="1" dirty="0">
              <a:cs typeface="B Titr" pitchFamily="2" charset="-78"/>
            </a:endParaRPr>
          </a:p>
        </p:txBody>
      </p:sp>
      <p:sp>
        <p:nvSpPr>
          <p:cNvPr id="6" name="Rectangle 5"/>
          <p:cNvSpPr/>
          <p:nvPr/>
        </p:nvSpPr>
        <p:spPr>
          <a:xfrm>
            <a:off x="609600" y="6421439"/>
            <a:ext cx="7467600" cy="369332"/>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نگارش </a:t>
            </a:r>
            <a:r>
              <a:rPr lang="fa-IR" kern="0" dirty="0" smtClean="0">
                <a:solidFill>
                  <a:srgbClr val="7030A0"/>
                </a:solidFill>
                <a:latin typeface="Arial"/>
                <a:cs typeface="B Titr" pitchFamily="2" charset="-78"/>
              </a:rPr>
              <a:t>و مکاتبات </a:t>
            </a:r>
            <a:r>
              <a:rPr lang="fa-IR" kern="0" dirty="0">
                <a:solidFill>
                  <a:srgbClr val="7030A0"/>
                </a:solidFill>
                <a:latin typeface="Arial"/>
                <a:cs typeface="B Titr" pitchFamily="2" charset="-78"/>
              </a:rPr>
              <a:t>اداری</a:t>
            </a:r>
            <a:endParaRPr lang="en-US" kern="0" dirty="0">
              <a:solidFill>
                <a:srgbClr val="7030A0"/>
              </a:solidFill>
              <a:latin typeface="Arial"/>
              <a:cs typeface="B Titr" pitchFamily="2" charset="-78"/>
            </a:endParaRPr>
          </a:p>
        </p:txBody>
      </p:sp>
      <p:pic>
        <p:nvPicPr>
          <p:cNvPr id="26629"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pic>
        <p:nvPicPr>
          <p:cNvPr id="7" name="Picture 6"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96977" y="457202"/>
            <a:ext cx="4213225" cy="487363"/>
          </a:xfrm>
        </p:spPr>
        <p:txBody>
          <a:bodyPr/>
          <a:lstStyle/>
          <a:p>
            <a:pPr rtl="1">
              <a:defRPr/>
            </a:pPr>
            <a:r>
              <a:rPr lang="fa-IR" sz="2400" dirty="0">
                <a:solidFill>
                  <a:schemeClr val="accent5">
                    <a:lumMod val="75000"/>
                  </a:schemeClr>
                </a:solidFill>
                <a:cs typeface="B Titr" pitchFamily="2" charset="-78"/>
              </a:rPr>
              <a:t>اجزای نامه های اداری</a:t>
            </a:r>
            <a:endParaRPr lang="en-US" sz="2800" dirty="0">
              <a:cs typeface="B Titr" pitchFamily="2" charset="-78"/>
            </a:endParaRPr>
          </a:p>
        </p:txBody>
      </p:sp>
      <p:sp>
        <p:nvSpPr>
          <p:cNvPr id="6" name="Rectangle 5"/>
          <p:cNvSpPr/>
          <p:nvPr/>
        </p:nvSpPr>
        <p:spPr>
          <a:xfrm>
            <a:off x="381000" y="6273802"/>
            <a:ext cx="7162800" cy="369332"/>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نگارش و مکاتبات اداری</a:t>
            </a:r>
            <a:endParaRPr lang="en-US" kern="0" dirty="0">
              <a:solidFill>
                <a:srgbClr val="7030A0"/>
              </a:solidFill>
              <a:latin typeface="Arial"/>
              <a:cs typeface="B Titr" pitchFamily="2" charset="-78"/>
            </a:endParaRPr>
          </a:p>
        </p:txBody>
      </p:sp>
      <p:pic>
        <p:nvPicPr>
          <p:cNvPr id="27652"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27653" name="Content Placeholder 8"/>
          <p:cNvSpPr>
            <a:spLocks noGrp="1"/>
          </p:cNvSpPr>
          <p:nvPr>
            <p:ph idx="1"/>
          </p:nvPr>
        </p:nvSpPr>
        <p:spPr>
          <a:xfrm>
            <a:off x="304800" y="914400"/>
            <a:ext cx="8458200" cy="5105400"/>
          </a:xfrm>
        </p:spPr>
        <p:txBody>
          <a:bodyPr/>
          <a:lstStyle/>
          <a:p>
            <a:pPr algn="r" rtl="1">
              <a:lnSpc>
                <a:spcPct val="150000"/>
              </a:lnSpc>
              <a:defRPr/>
            </a:pPr>
            <a:r>
              <a:rPr lang="fa-IR" sz="2000" b="1" dirty="0">
                <a:solidFill>
                  <a:srgbClr val="0070C0"/>
                </a:solidFill>
                <a:cs typeface="B Nazanin" pitchFamily="2" charset="-78"/>
              </a:rPr>
              <a:t>در پیکره نامه </a:t>
            </a:r>
            <a:r>
              <a:rPr lang="fa-IR" sz="2000" b="1" dirty="0">
                <a:cs typeface="B Nazanin" pitchFamily="2" charset="-78"/>
              </a:rPr>
              <a:t>باید موضوع نامه با استفاده از </a:t>
            </a:r>
            <a:r>
              <a:rPr lang="fa-IR" sz="2000" b="1" dirty="0" smtClean="0">
                <a:cs typeface="B Nazanin" pitchFamily="2" charset="-78"/>
              </a:rPr>
              <a:t>اختصار، </a:t>
            </a:r>
            <a:r>
              <a:rPr lang="fa-IR" sz="2000" b="1" dirty="0">
                <a:cs typeface="B Nazanin" pitchFamily="2" charset="-78"/>
              </a:rPr>
              <a:t>شفافیت و ساده نویسی بیان شود.</a:t>
            </a:r>
          </a:p>
          <a:p>
            <a:pPr algn="r" rtl="1">
              <a:lnSpc>
                <a:spcPct val="150000"/>
              </a:lnSpc>
              <a:defRPr/>
            </a:pPr>
            <a:r>
              <a:rPr lang="fa-IR" sz="2000" b="1" dirty="0">
                <a:solidFill>
                  <a:srgbClr val="0070C0"/>
                </a:solidFill>
                <a:cs typeface="B Nazanin" pitchFamily="2" charset="-78"/>
              </a:rPr>
              <a:t>در بخش </a:t>
            </a:r>
            <a:r>
              <a:rPr lang="fa-IR" sz="2000" b="1" dirty="0" smtClean="0">
                <a:solidFill>
                  <a:srgbClr val="0070C0"/>
                </a:solidFill>
                <a:cs typeface="B Nazanin" pitchFamily="2" charset="-78"/>
              </a:rPr>
              <a:t>نتیجه‌گیری </a:t>
            </a:r>
            <a:r>
              <a:rPr lang="fa-IR" sz="2000" b="1" dirty="0">
                <a:cs typeface="B Nazanin" pitchFamily="2" charset="-78"/>
              </a:rPr>
              <a:t>با بیان </a:t>
            </a:r>
            <a:r>
              <a:rPr lang="fa-IR" sz="2000" b="1" dirty="0" smtClean="0">
                <a:cs typeface="B Nazanin" pitchFamily="2" charset="-78"/>
              </a:rPr>
              <a:t>خواهشمند است </a:t>
            </a:r>
            <a:r>
              <a:rPr lang="fa-IR" sz="2000" b="1" dirty="0">
                <a:cs typeface="B Nazanin" pitchFamily="2" charset="-78"/>
              </a:rPr>
              <a:t>در خصوص تقاضا از مقام </a:t>
            </a:r>
            <a:r>
              <a:rPr lang="fa-IR" sz="2000" b="1" dirty="0" smtClean="0">
                <a:cs typeface="B Nazanin" pitchFamily="2" charset="-78"/>
              </a:rPr>
              <a:t>بالادست، </a:t>
            </a:r>
            <a:r>
              <a:rPr lang="fa-IR" sz="2000" b="1" dirty="0">
                <a:cs typeface="B Nazanin" pitchFamily="2" charset="-78"/>
              </a:rPr>
              <a:t>مقتضی است از مقام های هم سطح و شایسته است از مقام های پایین تر و بیان درخواست و </a:t>
            </a:r>
            <a:r>
              <a:rPr lang="fa-IR" sz="2000" b="1" dirty="0" smtClean="0">
                <a:cs typeface="B Nazanin" pitchFamily="2" charset="-78"/>
              </a:rPr>
              <a:t>درادامه تشکر </a:t>
            </a:r>
            <a:r>
              <a:rPr lang="fa-IR" sz="2000" b="1" dirty="0">
                <a:cs typeface="B Nazanin" pitchFamily="2" charset="-78"/>
              </a:rPr>
              <a:t>از مخاطب </a:t>
            </a:r>
          </a:p>
          <a:p>
            <a:pPr algn="r" rtl="1">
              <a:lnSpc>
                <a:spcPct val="150000"/>
              </a:lnSpc>
              <a:defRPr/>
            </a:pPr>
            <a:r>
              <a:rPr lang="fa-IR" sz="2000" b="1" dirty="0">
                <a:solidFill>
                  <a:srgbClr val="FF0000"/>
                </a:solidFill>
                <a:cs typeface="B Nazanin" pitchFamily="2" charset="-78"/>
              </a:rPr>
              <a:t>امضاء نامه: </a:t>
            </a:r>
            <a:r>
              <a:rPr lang="fa-IR" sz="2000" b="1" dirty="0">
                <a:cs typeface="B Nazanin" pitchFamily="2" charset="-78"/>
              </a:rPr>
              <a:t>رکن اساسی هر نامه است چون بدون آن سندیت ندارد- مسئولیت اصلی محتویات نامه برعهده امضاء کننده نامه است. این </a:t>
            </a:r>
            <a:r>
              <a:rPr lang="fa-IR" sz="2000" b="1" dirty="0" smtClean="0">
                <a:cs typeface="B Nazanin" pitchFamily="2" charset="-78"/>
              </a:rPr>
              <a:t>بخش، </a:t>
            </a:r>
            <a:r>
              <a:rPr lang="fa-IR" sz="2000" b="1" dirty="0">
                <a:cs typeface="B Nazanin" pitchFamily="2" charset="-78"/>
              </a:rPr>
              <a:t>شامل نام و نام خانوادگی امضاء کننده و عنوان سازمانی وی </a:t>
            </a:r>
            <a:r>
              <a:rPr lang="fa-IR" sz="2000" b="1" dirty="0" smtClean="0">
                <a:cs typeface="B Nazanin" pitchFamily="2" charset="-78"/>
              </a:rPr>
              <a:t>می‌باشد</a:t>
            </a:r>
            <a:r>
              <a:rPr lang="fa-IR" sz="2000" b="1" dirty="0">
                <a:cs typeface="B Nazanin" pitchFamily="2" charset="-78"/>
              </a:rPr>
              <a:t>.</a:t>
            </a:r>
          </a:p>
          <a:p>
            <a:pPr algn="r" rtl="1">
              <a:lnSpc>
                <a:spcPct val="150000"/>
              </a:lnSpc>
              <a:defRPr/>
            </a:pPr>
            <a:r>
              <a:rPr lang="fa-IR" sz="2000" b="1" dirty="0">
                <a:solidFill>
                  <a:srgbClr val="FF0000"/>
                </a:solidFill>
                <a:cs typeface="B Nazanin" pitchFamily="2" charset="-78"/>
              </a:rPr>
              <a:t>گیرندگان رونوشت نامه: </a:t>
            </a:r>
            <a:r>
              <a:rPr lang="fa-IR" sz="2000" b="1" dirty="0">
                <a:cs typeface="B Nazanin" pitchFamily="2" charset="-78"/>
              </a:rPr>
              <a:t>برای اطلاع واحدهای سازمانی و اشخاصی که موضوع نامه به آنها مربوط </a:t>
            </a:r>
            <a:r>
              <a:rPr lang="fa-IR" sz="2000" b="1" dirty="0" smtClean="0">
                <a:cs typeface="B Nazanin" pitchFamily="2" charset="-78"/>
              </a:rPr>
              <a:t>می‌باشد </a:t>
            </a:r>
            <a:r>
              <a:rPr lang="fa-IR" sz="2000" b="1" dirty="0">
                <a:cs typeface="B Nazanin" pitchFamily="2" charset="-78"/>
              </a:rPr>
              <a:t>و یا به نظر نویسنده بهتر است در جریان چنین مطلبی قرار گیرند از رونوشت نامه استفاده </a:t>
            </a:r>
            <a:r>
              <a:rPr lang="fa-IR" sz="2000" b="1" dirty="0" smtClean="0">
                <a:cs typeface="B Nazanin" pitchFamily="2" charset="-78"/>
              </a:rPr>
              <a:t>می‌شود</a:t>
            </a:r>
            <a:r>
              <a:rPr lang="fa-IR" sz="2000" b="1" dirty="0">
                <a:cs typeface="B Nazanin" pitchFamily="2" charset="-78"/>
              </a:rPr>
              <a:t>.</a:t>
            </a:r>
            <a:endParaRPr lang="en-US" b="1" dirty="0" smtClean="0">
              <a:cs typeface="B Nazanin" pitchFamily="2" charset="-78"/>
            </a:endParaRPr>
          </a:p>
        </p:txBody>
      </p:sp>
      <p:pic>
        <p:nvPicPr>
          <p:cNvPr id="7" name="Picture 6" descr="logo.JPG"/>
          <p:cNvPicPr/>
          <p:nvPr/>
        </p:nvPicPr>
        <p:blipFill>
          <a:blip r:embed="rId3" cstate="print"/>
          <a:stretch>
            <a:fillRect/>
          </a:stretch>
        </p:blipFill>
        <p:spPr>
          <a:xfrm>
            <a:off x="152400" y="80159"/>
            <a:ext cx="1018681" cy="1062842"/>
          </a:xfrm>
          <a:prstGeom prst="rect">
            <a:avLst/>
          </a:prstGeom>
        </p:spPr>
      </p:pic>
    </p:spTree>
  </p:cSld>
  <p:clrMapOvr>
    <a:masterClrMapping/>
  </p:clrMapOvr>
  <p:transition spd="med">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400" dirty="0">
                <a:solidFill>
                  <a:schemeClr val="accent5">
                    <a:lumMod val="75000"/>
                  </a:schemeClr>
                </a:solidFill>
                <a:cs typeface="B Titr" pitchFamily="2" charset="-78"/>
              </a:rPr>
              <a:t>انواع نامه های اداری</a:t>
            </a:r>
            <a:endParaRPr lang="fa-IR" sz="2400" dirty="0"/>
          </a:p>
        </p:txBody>
      </p:sp>
      <p:sp>
        <p:nvSpPr>
          <p:cNvPr id="3" name="Content Placeholder 2"/>
          <p:cNvSpPr>
            <a:spLocks noGrp="1"/>
          </p:cNvSpPr>
          <p:nvPr>
            <p:ph idx="1"/>
          </p:nvPr>
        </p:nvSpPr>
        <p:spPr>
          <a:xfrm>
            <a:off x="304800" y="1219200"/>
            <a:ext cx="8534400" cy="5105400"/>
          </a:xfrm>
        </p:spPr>
        <p:txBody>
          <a:bodyPr/>
          <a:lstStyle/>
          <a:p>
            <a:pPr algn="just" rtl="1">
              <a:lnSpc>
                <a:spcPct val="150000"/>
              </a:lnSpc>
              <a:buFont typeface="Wingdings" pitchFamily="2" charset="2"/>
              <a:buChar char="§"/>
              <a:defRPr/>
            </a:pPr>
            <a:r>
              <a:rPr lang="fa-IR" sz="2000" b="1" dirty="0">
                <a:solidFill>
                  <a:srgbClr val="FF0000"/>
                </a:solidFill>
                <a:cs typeface="B Nazanin" pitchFamily="2" charset="-78"/>
              </a:rPr>
              <a:t>ازدیدگاه ماهیت کار: </a:t>
            </a:r>
            <a:r>
              <a:rPr lang="fa-IR" sz="2000" b="1" dirty="0">
                <a:solidFill>
                  <a:schemeClr val="accent4">
                    <a:lumMod val="75000"/>
                    <a:lumOff val="25000"/>
                  </a:schemeClr>
                </a:solidFill>
                <a:cs typeface="B Nazanin" pitchFamily="2" charset="-78"/>
              </a:rPr>
              <a:t>خبری- بازدارنده- دستوری ، درخواستی و هماهنگی</a:t>
            </a:r>
          </a:p>
          <a:p>
            <a:pPr algn="just" rtl="1">
              <a:lnSpc>
                <a:spcPct val="150000"/>
              </a:lnSpc>
              <a:buFont typeface="Wingdings" pitchFamily="2" charset="2"/>
              <a:buChar char="§"/>
              <a:defRPr/>
            </a:pPr>
            <a:r>
              <a:rPr lang="fa-IR" sz="2000" b="1" dirty="0">
                <a:solidFill>
                  <a:srgbClr val="FF0000"/>
                </a:solidFill>
                <a:cs typeface="B Nazanin" pitchFamily="2" charset="-78"/>
              </a:rPr>
              <a:t>ازدیدگاه سطوح ارتباطی: </a:t>
            </a:r>
          </a:p>
          <a:p>
            <a:pPr algn="just" rtl="1">
              <a:lnSpc>
                <a:spcPct val="150000"/>
              </a:lnSpc>
              <a:buFont typeface="Wingdings" pitchFamily="2" charset="2"/>
              <a:buChar char="§"/>
              <a:defRPr/>
            </a:pPr>
            <a:r>
              <a:rPr lang="fa-IR" sz="2400" dirty="0">
                <a:solidFill>
                  <a:srgbClr val="FF0000"/>
                </a:solidFill>
                <a:cs typeface="B Titr" pitchFamily="2" charset="-78"/>
              </a:rPr>
              <a:t>                                        </a:t>
            </a:r>
            <a:r>
              <a:rPr lang="fa-IR" sz="1600" dirty="0">
                <a:solidFill>
                  <a:srgbClr val="0070C0"/>
                </a:solidFill>
                <a:cs typeface="B Titr" pitchFamily="2" charset="-78"/>
              </a:rPr>
              <a:t>نامه بین دو واحد هم سطح</a:t>
            </a:r>
            <a:endParaRPr lang="fa-IR" sz="2400" dirty="0">
              <a:solidFill>
                <a:srgbClr val="0070C0"/>
              </a:solidFill>
              <a:cs typeface="B Titr" pitchFamily="2" charset="-78"/>
            </a:endParaRPr>
          </a:p>
          <a:p>
            <a:pPr algn="just" rtl="1">
              <a:lnSpc>
                <a:spcPct val="150000"/>
              </a:lnSpc>
              <a:buFont typeface="Wingdings" pitchFamily="2" charset="2"/>
              <a:buChar char="§"/>
              <a:defRPr/>
            </a:pPr>
            <a:r>
              <a:rPr lang="fa-IR" sz="2000" dirty="0">
                <a:solidFill>
                  <a:schemeClr val="tx1">
                    <a:lumMod val="60000"/>
                    <a:lumOff val="40000"/>
                  </a:schemeClr>
                </a:solidFill>
                <a:cs typeface="B Titr" pitchFamily="2" charset="-78"/>
              </a:rPr>
              <a:t>الف-نامه های داخلی </a:t>
            </a:r>
            <a:r>
              <a:rPr lang="fa-IR" sz="2000" dirty="0" smtClean="0">
                <a:solidFill>
                  <a:schemeClr val="tx1">
                    <a:lumMod val="60000"/>
                    <a:lumOff val="40000"/>
                  </a:schemeClr>
                </a:solidFill>
                <a:cs typeface="B Titr" pitchFamily="2" charset="-78"/>
              </a:rPr>
              <a:t>       </a:t>
            </a:r>
            <a:r>
              <a:rPr lang="fa-IR" sz="1600" dirty="0" smtClean="0">
                <a:solidFill>
                  <a:srgbClr val="0070C0"/>
                </a:solidFill>
                <a:cs typeface="B Titr" pitchFamily="2" charset="-78"/>
              </a:rPr>
              <a:t>نامه </a:t>
            </a:r>
            <a:r>
              <a:rPr lang="fa-IR" sz="1600" dirty="0">
                <a:solidFill>
                  <a:srgbClr val="0070C0"/>
                </a:solidFill>
                <a:cs typeface="B Titr" pitchFamily="2" charset="-78"/>
              </a:rPr>
              <a:t>واحد بالاتر به واحد پایین </a:t>
            </a:r>
            <a:r>
              <a:rPr lang="fa-IR" sz="1600" dirty="0" smtClean="0">
                <a:solidFill>
                  <a:srgbClr val="0070C0"/>
                </a:solidFill>
                <a:cs typeface="B Titr" pitchFamily="2" charset="-78"/>
              </a:rPr>
              <a:t>تر (</a:t>
            </a:r>
            <a:r>
              <a:rPr lang="fa-IR" sz="1600" dirty="0">
                <a:solidFill>
                  <a:srgbClr val="0070C0"/>
                </a:solidFill>
                <a:cs typeface="B Titr" pitchFamily="2" charset="-78"/>
              </a:rPr>
              <a:t>نامه و حاشیه نویسی)</a:t>
            </a:r>
            <a:endParaRPr lang="fa-IR" sz="2400" dirty="0">
              <a:solidFill>
                <a:srgbClr val="0070C0"/>
              </a:solidFill>
              <a:cs typeface="B Titr" pitchFamily="2" charset="-78"/>
            </a:endParaRPr>
          </a:p>
          <a:p>
            <a:pPr algn="just" rtl="1">
              <a:lnSpc>
                <a:spcPct val="150000"/>
              </a:lnSpc>
              <a:buFont typeface="Wingdings" pitchFamily="2" charset="2"/>
              <a:buChar char="§"/>
              <a:defRPr/>
            </a:pPr>
            <a:r>
              <a:rPr lang="fa-IR" sz="2400" dirty="0">
                <a:solidFill>
                  <a:schemeClr val="accent4">
                    <a:lumMod val="75000"/>
                    <a:lumOff val="25000"/>
                  </a:schemeClr>
                </a:solidFill>
                <a:cs typeface="B Titr" pitchFamily="2" charset="-78"/>
              </a:rPr>
              <a:t>                                        </a:t>
            </a:r>
            <a:r>
              <a:rPr lang="fa-IR" sz="1600" dirty="0">
                <a:solidFill>
                  <a:schemeClr val="accent4">
                    <a:lumMod val="75000"/>
                    <a:lumOff val="25000"/>
                  </a:schemeClr>
                </a:solidFill>
                <a:cs typeface="B Titr" pitchFamily="2" charset="-78"/>
              </a:rPr>
              <a:t>نامه واحد پایین تر به واحد </a:t>
            </a:r>
            <a:r>
              <a:rPr lang="fa-IR" sz="1600" dirty="0" smtClean="0">
                <a:solidFill>
                  <a:schemeClr val="accent4">
                    <a:lumMod val="75000"/>
                    <a:lumOff val="25000"/>
                  </a:schemeClr>
                </a:solidFill>
                <a:cs typeface="B Titr" pitchFamily="2" charset="-78"/>
              </a:rPr>
              <a:t>بالاتر (</a:t>
            </a:r>
            <a:r>
              <a:rPr lang="fa-IR" sz="1600" dirty="0">
                <a:solidFill>
                  <a:schemeClr val="accent4">
                    <a:lumMod val="75000"/>
                    <a:lumOff val="25000"/>
                  </a:schemeClr>
                </a:solidFill>
                <a:cs typeface="B Titr" pitchFamily="2" charset="-78"/>
              </a:rPr>
              <a:t>گزارشات </a:t>
            </a:r>
            <a:r>
              <a:rPr lang="fa-IR" sz="1600" dirty="0" smtClean="0">
                <a:solidFill>
                  <a:schemeClr val="accent4">
                    <a:lumMod val="75000"/>
                    <a:lumOff val="25000"/>
                  </a:schemeClr>
                </a:solidFill>
                <a:cs typeface="B Titr" pitchFamily="2" charset="-78"/>
              </a:rPr>
              <a:t>ودرخواست‌ها</a:t>
            </a:r>
            <a:r>
              <a:rPr lang="fa-IR" sz="1600" dirty="0">
                <a:solidFill>
                  <a:schemeClr val="accent4">
                    <a:lumMod val="75000"/>
                    <a:lumOff val="25000"/>
                  </a:schemeClr>
                </a:solidFill>
                <a:cs typeface="B Titr" pitchFamily="2" charset="-78"/>
              </a:rPr>
              <a:t>)</a:t>
            </a:r>
          </a:p>
          <a:p>
            <a:pPr algn="just" rtl="1">
              <a:lnSpc>
                <a:spcPct val="150000"/>
              </a:lnSpc>
              <a:buFont typeface="Wingdings" pitchFamily="2" charset="2"/>
              <a:buChar char="§"/>
              <a:defRPr/>
            </a:pPr>
            <a:r>
              <a:rPr lang="fa-IR" sz="1600" dirty="0">
                <a:solidFill>
                  <a:schemeClr val="accent4">
                    <a:lumMod val="75000"/>
                    <a:lumOff val="25000"/>
                  </a:schemeClr>
                </a:solidFill>
                <a:cs typeface="B Titr" pitchFamily="2" charset="-78"/>
              </a:rPr>
              <a:t>                                                             نامه کارمند به واحد اداری (درخواست کارمند- گزارشات </a:t>
            </a:r>
            <a:r>
              <a:rPr lang="fa-IR" sz="1600" dirty="0" smtClean="0">
                <a:solidFill>
                  <a:schemeClr val="accent4">
                    <a:lumMod val="75000"/>
                    <a:lumOff val="25000"/>
                  </a:schemeClr>
                </a:solidFill>
                <a:cs typeface="B Titr" pitchFamily="2" charset="-78"/>
              </a:rPr>
              <a:t>مأموریت‌ها</a:t>
            </a:r>
            <a:r>
              <a:rPr lang="fa-IR" sz="1600" dirty="0">
                <a:solidFill>
                  <a:schemeClr val="accent4">
                    <a:lumMod val="75000"/>
                    <a:lumOff val="25000"/>
                  </a:schemeClr>
                </a:solidFill>
                <a:cs typeface="B Titr" pitchFamily="2" charset="-78"/>
              </a:rPr>
              <a:t>)</a:t>
            </a:r>
          </a:p>
          <a:p>
            <a:pPr algn="just" rtl="1">
              <a:lnSpc>
                <a:spcPct val="150000"/>
              </a:lnSpc>
              <a:buFont typeface="Wingdings" pitchFamily="2" charset="2"/>
              <a:buChar char="§"/>
              <a:defRPr/>
            </a:pPr>
            <a:r>
              <a:rPr lang="fa-IR" sz="1600" dirty="0">
                <a:solidFill>
                  <a:schemeClr val="accent4">
                    <a:lumMod val="75000"/>
                    <a:lumOff val="25000"/>
                  </a:schemeClr>
                </a:solidFill>
                <a:cs typeface="B Titr" pitchFamily="2" charset="-78"/>
              </a:rPr>
              <a:t>                                                            نامه واحد اداری به </a:t>
            </a:r>
            <a:r>
              <a:rPr lang="fa-IR" sz="1600" dirty="0" smtClean="0">
                <a:solidFill>
                  <a:schemeClr val="accent4">
                    <a:lumMod val="75000"/>
                    <a:lumOff val="25000"/>
                  </a:schemeClr>
                </a:solidFill>
                <a:cs typeface="B Titr" pitchFamily="2" charset="-78"/>
              </a:rPr>
              <a:t>کارمند ( </a:t>
            </a:r>
            <a:r>
              <a:rPr lang="fa-IR" sz="1600" dirty="0">
                <a:solidFill>
                  <a:schemeClr val="accent4">
                    <a:lumMod val="75000"/>
                    <a:lumOff val="25000"/>
                  </a:schemeClr>
                </a:solidFill>
                <a:cs typeface="B Titr" pitchFamily="2" charset="-78"/>
              </a:rPr>
              <a:t>احکام مأموریت- تشویق- توبیخ </a:t>
            </a:r>
            <a:r>
              <a:rPr lang="fa-IR" sz="1600" dirty="0" smtClean="0">
                <a:solidFill>
                  <a:schemeClr val="accent4">
                    <a:lumMod val="75000"/>
                    <a:lumOff val="25000"/>
                  </a:schemeClr>
                </a:solidFill>
                <a:cs typeface="B Titr" pitchFamily="2" charset="-78"/>
              </a:rPr>
              <a:t>نامه‌ها</a:t>
            </a:r>
            <a:r>
              <a:rPr lang="fa-IR" sz="1600" dirty="0">
                <a:solidFill>
                  <a:schemeClr val="accent4">
                    <a:lumMod val="75000"/>
                    <a:lumOff val="25000"/>
                  </a:schemeClr>
                </a:solidFill>
                <a:cs typeface="B Titr" pitchFamily="2" charset="-78"/>
              </a:rPr>
              <a:t>)</a:t>
            </a:r>
            <a:endParaRPr lang="fa-IR" sz="2400" dirty="0">
              <a:solidFill>
                <a:schemeClr val="accent4">
                  <a:lumMod val="75000"/>
                  <a:lumOff val="25000"/>
                </a:schemeClr>
              </a:solidFill>
              <a:cs typeface="B Titr" pitchFamily="2" charset="-78"/>
            </a:endParaRPr>
          </a:p>
        </p:txBody>
      </p:sp>
      <p:sp>
        <p:nvSpPr>
          <p:cNvPr id="4" name="Rectangle 3"/>
          <p:cNvSpPr/>
          <p:nvPr/>
        </p:nvSpPr>
        <p:spPr>
          <a:xfrm>
            <a:off x="838200" y="6324602"/>
            <a:ext cx="6477000" cy="369332"/>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نگارش و مکاتبات اداری</a:t>
            </a:r>
            <a:endParaRPr lang="en-US" kern="0" dirty="0">
              <a:solidFill>
                <a:srgbClr val="7030A0"/>
              </a:solidFill>
              <a:latin typeface="Arial"/>
              <a:cs typeface="B Titr" pitchFamily="2" charset="-78"/>
            </a:endParaRPr>
          </a:p>
        </p:txBody>
      </p:sp>
      <p:pic>
        <p:nvPicPr>
          <p:cNvPr id="28677"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7" name="Right Brace 6"/>
          <p:cNvSpPr/>
          <p:nvPr/>
        </p:nvSpPr>
        <p:spPr>
          <a:xfrm>
            <a:off x="6081522" y="2438400"/>
            <a:ext cx="77724" cy="26289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نمونه واحدهای </a:t>
            </a:r>
            <a:r>
              <a:rPr lang="fa-IR" sz="2800" dirty="0" smtClean="0">
                <a:solidFill>
                  <a:srgbClr val="0070C0"/>
                </a:solidFill>
              </a:rPr>
              <a:t>داخلی</a:t>
            </a:r>
            <a:r>
              <a:rPr lang="fa-IR" sz="2800" dirty="0" smtClean="0"/>
              <a:t> و </a:t>
            </a:r>
            <a:r>
              <a:rPr lang="fa-IR" sz="2800" dirty="0" smtClean="0">
                <a:solidFill>
                  <a:srgbClr val="00B050"/>
                </a:solidFill>
              </a:rPr>
              <a:t>خارجی</a:t>
            </a:r>
            <a:endParaRPr lang="en-US" sz="2800"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55799332"/>
              </p:ext>
            </p:extLst>
          </p:nvPr>
        </p:nvGraphicFramePr>
        <p:xfrm>
          <a:off x="1981200" y="1524000"/>
          <a:ext cx="5562600" cy="4572000"/>
        </p:xfrm>
        <a:graphic>
          <a:graphicData uri="http://schemas.openxmlformats.org/drawingml/2006/table">
            <a:tbl>
              <a:tblPr firstRow="1" bandRow="1">
                <a:tableStyleId>{5C22544A-7EE6-4342-B048-85BDC9FD1C3A}</a:tableStyleId>
              </a:tblPr>
              <a:tblGrid>
                <a:gridCol w="5562600"/>
              </a:tblGrid>
              <a:tr h="4572000">
                <a:tc>
                  <a:txBody>
                    <a:bodyPr/>
                    <a:lstStyle/>
                    <a:p>
                      <a:pPr algn="ctr"/>
                      <a:r>
                        <a:rPr lang="fa-IR" dirty="0" smtClean="0"/>
                        <a:t>دانشگاه علوم پزشکی و خدمات بهداشتی درمانی ایران</a:t>
                      </a:r>
                      <a:endParaRPr lang="en-US" dirty="0"/>
                    </a:p>
                  </a:txBody>
                  <a:tcPr/>
                </a:tc>
              </a:tr>
            </a:tbl>
          </a:graphicData>
        </a:graphic>
      </p:graphicFrame>
      <p:sp>
        <p:nvSpPr>
          <p:cNvPr id="5" name="Rectangle 4"/>
          <p:cNvSpPr/>
          <p:nvPr/>
        </p:nvSpPr>
        <p:spPr>
          <a:xfrm>
            <a:off x="4114800" y="1981200"/>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ریاست دانشگاه</a:t>
            </a:r>
            <a:endParaRPr lang="en-US" dirty="0"/>
          </a:p>
        </p:txBody>
      </p:sp>
      <p:sp>
        <p:nvSpPr>
          <p:cNvPr id="6" name="Rounded Rectangle 5"/>
          <p:cNvSpPr/>
          <p:nvPr/>
        </p:nvSpPr>
        <p:spPr>
          <a:xfrm>
            <a:off x="5486400" y="2819400"/>
            <a:ext cx="1905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معاونت ها(درمان، آموزشی، بهداشتی و... </a:t>
            </a:r>
            <a:endParaRPr lang="en-US" dirty="0"/>
          </a:p>
        </p:txBody>
      </p:sp>
      <p:sp>
        <p:nvSpPr>
          <p:cNvPr id="7" name="Rounded Rectangle 6"/>
          <p:cNvSpPr/>
          <p:nvPr/>
        </p:nvSpPr>
        <p:spPr>
          <a:xfrm>
            <a:off x="4343400" y="28194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حراست</a:t>
            </a:r>
            <a:endParaRPr lang="en-US" dirty="0"/>
          </a:p>
        </p:txBody>
      </p:sp>
      <p:sp>
        <p:nvSpPr>
          <p:cNvPr id="8" name="Rounded Rectangle 7"/>
          <p:cNvSpPr/>
          <p:nvPr/>
        </p:nvSpPr>
        <p:spPr>
          <a:xfrm>
            <a:off x="3200400" y="2838450"/>
            <a:ext cx="914400" cy="914400"/>
          </a:xfrm>
          <a:prstGeom prst="roundRect">
            <a:avLst>
              <a:gd name="adj" fmla="val 6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گزینش</a:t>
            </a:r>
            <a:endParaRPr lang="en-US" dirty="0"/>
          </a:p>
        </p:txBody>
      </p:sp>
      <p:sp>
        <p:nvSpPr>
          <p:cNvPr id="10" name="Rounded Rectangle 9"/>
          <p:cNvSpPr/>
          <p:nvPr/>
        </p:nvSpPr>
        <p:spPr>
          <a:xfrm>
            <a:off x="6400800" y="40386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دانشکده ها</a:t>
            </a:r>
            <a:endParaRPr lang="en-US" dirty="0"/>
          </a:p>
        </p:txBody>
      </p:sp>
      <p:sp>
        <p:nvSpPr>
          <p:cNvPr id="12" name="Rounded Rectangle 11"/>
          <p:cNvSpPr/>
          <p:nvPr/>
        </p:nvSpPr>
        <p:spPr>
          <a:xfrm>
            <a:off x="2286000" y="4067175"/>
            <a:ext cx="1066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شبکه های بهداشت</a:t>
            </a:r>
            <a:endParaRPr lang="en-US" dirty="0"/>
          </a:p>
        </p:txBody>
      </p:sp>
      <p:sp>
        <p:nvSpPr>
          <p:cNvPr id="14" name="Rounded Rectangle 13"/>
          <p:cNvSpPr/>
          <p:nvPr/>
        </p:nvSpPr>
        <p:spPr>
          <a:xfrm>
            <a:off x="5229225" y="405765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مدیریت امور حقوقی</a:t>
            </a:r>
            <a:endParaRPr lang="en-US" dirty="0"/>
          </a:p>
        </p:txBody>
      </p:sp>
      <p:sp>
        <p:nvSpPr>
          <p:cNvPr id="15" name="Rounded Rectangle 14"/>
          <p:cNvSpPr/>
          <p:nvPr/>
        </p:nvSpPr>
        <p:spPr>
          <a:xfrm>
            <a:off x="3657600" y="4057650"/>
            <a:ext cx="1371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هیأت رسیدگی به تخلفات</a:t>
            </a:r>
            <a:endParaRPr lang="en-US" dirty="0"/>
          </a:p>
        </p:txBody>
      </p:sp>
      <p:sp>
        <p:nvSpPr>
          <p:cNvPr id="16" name="Rounded Rectangle 15"/>
          <p:cNvSpPr/>
          <p:nvPr/>
        </p:nvSpPr>
        <p:spPr>
          <a:xfrm>
            <a:off x="2133600" y="283845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روابط عمومی</a:t>
            </a:r>
            <a:endParaRPr lang="en-US" dirty="0"/>
          </a:p>
        </p:txBody>
      </p:sp>
      <p:sp>
        <p:nvSpPr>
          <p:cNvPr id="17" name="Rounded Rectangle 16"/>
          <p:cNvSpPr/>
          <p:nvPr/>
        </p:nvSpPr>
        <p:spPr>
          <a:xfrm>
            <a:off x="4467225" y="5181600"/>
            <a:ext cx="2438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بیمارستان‌ها و مراکزآموزشی درمانی</a:t>
            </a:r>
            <a:endParaRPr lang="en-US" dirty="0"/>
          </a:p>
        </p:txBody>
      </p:sp>
      <p:sp>
        <p:nvSpPr>
          <p:cNvPr id="18" name="Rounded Rectangle 17"/>
          <p:cNvSpPr/>
          <p:nvPr/>
        </p:nvSpPr>
        <p:spPr>
          <a:xfrm>
            <a:off x="2362200" y="5143500"/>
            <a:ext cx="1524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سایر واحدهای تحت پوشش دانشگاه</a:t>
            </a:r>
            <a:endParaRPr lang="en-US" dirty="0"/>
          </a:p>
        </p:txBody>
      </p:sp>
      <p:sp>
        <p:nvSpPr>
          <p:cNvPr id="20" name="Rounded Rectangle 19"/>
          <p:cNvSpPr/>
          <p:nvPr/>
        </p:nvSpPr>
        <p:spPr>
          <a:xfrm>
            <a:off x="228600" y="1524000"/>
            <a:ext cx="14478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سایر دانشگاه‌های علوم پزشکی کشور</a:t>
            </a:r>
            <a:endParaRPr lang="en-US" dirty="0"/>
          </a:p>
        </p:txBody>
      </p:sp>
      <p:sp>
        <p:nvSpPr>
          <p:cNvPr id="21" name="Rounded Rectangle 20"/>
          <p:cNvSpPr/>
          <p:nvPr/>
        </p:nvSpPr>
        <p:spPr>
          <a:xfrm>
            <a:off x="381000" y="2895600"/>
            <a:ext cx="12192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شهرداری‌ها</a:t>
            </a:r>
            <a:endParaRPr lang="en-US" dirty="0"/>
          </a:p>
        </p:txBody>
      </p:sp>
      <p:sp>
        <p:nvSpPr>
          <p:cNvPr id="22" name="Rounded Rectangle 21"/>
          <p:cNvSpPr/>
          <p:nvPr/>
        </p:nvSpPr>
        <p:spPr>
          <a:xfrm>
            <a:off x="381000" y="4229100"/>
            <a:ext cx="12192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ادارات ثبت احوال</a:t>
            </a:r>
            <a:endParaRPr lang="en-US" dirty="0"/>
          </a:p>
        </p:txBody>
      </p:sp>
      <p:sp>
        <p:nvSpPr>
          <p:cNvPr id="23" name="Rounded Rectangle 22"/>
          <p:cNvSpPr/>
          <p:nvPr/>
        </p:nvSpPr>
        <p:spPr>
          <a:xfrm>
            <a:off x="495300" y="5334000"/>
            <a:ext cx="11049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کلانتری‌ها</a:t>
            </a:r>
            <a:endParaRPr lang="en-US" dirty="0"/>
          </a:p>
        </p:txBody>
      </p:sp>
      <p:sp>
        <p:nvSpPr>
          <p:cNvPr id="24" name="Rounded Rectangle 23"/>
          <p:cNvSpPr/>
          <p:nvPr/>
        </p:nvSpPr>
        <p:spPr>
          <a:xfrm>
            <a:off x="7924800" y="1600200"/>
            <a:ext cx="1066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دادسراها</a:t>
            </a:r>
            <a:endParaRPr lang="en-US" dirty="0"/>
          </a:p>
        </p:txBody>
      </p:sp>
      <p:sp>
        <p:nvSpPr>
          <p:cNvPr id="25" name="Rounded Rectangle 24"/>
          <p:cNvSpPr/>
          <p:nvPr/>
        </p:nvSpPr>
        <p:spPr>
          <a:xfrm>
            <a:off x="7924800" y="2895600"/>
            <a:ext cx="10668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نظام پزشکی</a:t>
            </a:r>
            <a:endParaRPr lang="en-US" dirty="0"/>
          </a:p>
        </p:txBody>
      </p:sp>
      <p:sp>
        <p:nvSpPr>
          <p:cNvPr id="26" name="Rounded Rectangle 25"/>
          <p:cNvSpPr/>
          <p:nvPr/>
        </p:nvSpPr>
        <p:spPr>
          <a:xfrm>
            <a:off x="7848600" y="4114800"/>
            <a:ext cx="12192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استانداری‌ها و فرمانداری‌ها</a:t>
            </a:r>
            <a:endParaRPr lang="en-US" dirty="0"/>
          </a:p>
        </p:txBody>
      </p:sp>
      <p:sp>
        <p:nvSpPr>
          <p:cNvPr id="27" name="Rounded Rectangle 26"/>
          <p:cNvSpPr/>
          <p:nvPr/>
        </p:nvSpPr>
        <p:spPr>
          <a:xfrm>
            <a:off x="7924800" y="5200650"/>
            <a:ext cx="1143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سایر سازمان‌ها</a:t>
            </a:r>
            <a:endParaRPr lang="en-US" dirty="0"/>
          </a:p>
        </p:txBody>
      </p:sp>
      <p:graphicFrame>
        <p:nvGraphicFramePr>
          <p:cNvPr id="28" name="Table 27"/>
          <p:cNvGraphicFramePr>
            <a:graphicFrameLocks noGrp="1"/>
          </p:cNvGraphicFramePr>
          <p:nvPr>
            <p:extLst>
              <p:ext uri="{D42A27DB-BD31-4B8C-83A1-F6EECF244321}">
                <p14:modId xmlns:p14="http://schemas.microsoft.com/office/powerpoint/2010/main" xmlns="" val="1530787878"/>
              </p:ext>
            </p:extLst>
          </p:nvPr>
        </p:nvGraphicFramePr>
        <p:xfrm>
          <a:off x="1781175" y="650621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800" kern="0" dirty="0" smtClean="0">
                          <a:solidFill>
                            <a:srgbClr val="7030A0"/>
                          </a:solidFill>
                          <a:latin typeface="+mn-lt"/>
                          <a:cs typeface="B Titr" pitchFamily="2" charset="-78"/>
                        </a:rPr>
                        <a:t>دوره آموزشي آیین نگارش و مکاتبات اداری</a:t>
                      </a:r>
                      <a:endParaRPr lang="en-US" sz="1800" kern="0" dirty="0" smtClean="0">
                        <a:solidFill>
                          <a:srgbClr val="7030A0"/>
                        </a:solidFill>
                        <a:latin typeface="+mn-lt"/>
                        <a:cs typeface="B Titr" pitchFamily="2" charset="-78"/>
                      </a:endParaRPr>
                    </a:p>
                    <a:p>
                      <a:endParaRPr lang="en-US" dirty="0"/>
                    </a:p>
                  </a:txBody>
                  <a:tcPr>
                    <a:noFill/>
                  </a:tcPr>
                </a:tc>
              </a:tr>
            </a:tbl>
          </a:graphicData>
        </a:graphic>
      </p:graphicFrame>
    </p:spTree>
    <p:extLst>
      <p:ext uri="{BB962C8B-B14F-4D97-AF65-F5344CB8AC3E}">
        <p14:creationId xmlns:p14="http://schemas.microsoft.com/office/powerpoint/2010/main" xmlns="" val="1156007350"/>
      </p:ext>
    </p:extLst>
  </p:cSld>
  <p:clrMapOvr>
    <a:masterClrMapping/>
  </p:clrMapOvr>
  <p:transition spd="med">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4114800" cy="685800"/>
          </a:xfrm>
        </p:spPr>
        <p:txBody>
          <a:bodyPr/>
          <a:lstStyle/>
          <a:p>
            <a:pPr algn="r"/>
            <a:r>
              <a:rPr lang="fa-IR" sz="2800" dirty="0">
                <a:solidFill>
                  <a:schemeClr val="tx1">
                    <a:lumMod val="60000"/>
                    <a:lumOff val="40000"/>
                  </a:schemeClr>
                </a:solidFill>
                <a:cs typeface="B Titr" pitchFamily="2" charset="-78"/>
              </a:rPr>
              <a:t>انواع نامه های اداری</a:t>
            </a:r>
          </a:p>
        </p:txBody>
      </p:sp>
      <p:sp>
        <p:nvSpPr>
          <p:cNvPr id="3" name="Content Placeholder 2"/>
          <p:cNvSpPr>
            <a:spLocks noGrp="1"/>
          </p:cNvSpPr>
          <p:nvPr>
            <p:ph idx="1"/>
          </p:nvPr>
        </p:nvSpPr>
        <p:spPr/>
        <p:txBody>
          <a:bodyPr/>
          <a:lstStyle/>
          <a:p>
            <a:pPr algn="r" rtl="1">
              <a:buNone/>
            </a:pPr>
            <a:r>
              <a:rPr lang="fa-IR" sz="2800" b="1" dirty="0" smtClean="0">
                <a:cs typeface="B Nazanin" pitchFamily="2" charset="-78"/>
              </a:rPr>
              <a:t>ب- </a:t>
            </a:r>
            <a:r>
              <a:rPr lang="fa-IR" sz="2800" b="1" dirty="0">
                <a:solidFill>
                  <a:schemeClr val="tx1">
                    <a:lumMod val="60000"/>
                    <a:lumOff val="40000"/>
                  </a:schemeClr>
                </a:solidFill>
                <a:cs typeface="B Nazanin" pitchFamily="2" charset="-78"/>
              </a:rPr>
              <a:t>نامه های خارجی:</a:t>
            </a:r>
          </a:p>
          <a:p>
            <a:pPr algn="r" rtl="1">
              <a:buNone/>
            </a:pPr>
            <a:r>
              <a:rPr lang="fa-IR" sz="2000" b="1" dirty="0">
                <a:solidFill>
                  <a:srgbClr val="FF0000"/>
                </a:solidFill>
                <a:cs typeface="B Nazanin" pitchFamily="2" charset="-78"/>
              </a:rPr>
              <a:t>1-</a:t>
            </a:r>
            <a:r>
              <a:rPr lang="fa-IR" sz="2000" b="1" dirty="0">
                <a:cs typeface="B Nazanin" pitchFamily="2" charset="-78"/>
              </a:rPr>
              <a:t> </a:t>
            </a:r>
            <a:r>
              <a:rPr lang="fa-IR" sz="2400" b="1" dirty="0">
                <a:solidFill>
                  <a:srgbClr val="FF0000"/>
                </a:solidFill>
                <a:cs typeface="B Nazanin" pitchFamily="2" charset="-78"/>
              </a:rPr>
              <a:t>نامه به یک واحد مشخص از یک سازمان- </a:t>
            </a:r>
            <a:r>
              <a:rPr lang="fa-IR" sz="2400" b="1" dirty="0">
                <a:cs typeface="B Nazanin" pitchFamily="2" charset="-78"/>
              </a:rPr>
              <a:t>زمانی که با مأموریت اداره مقصد آشنا هستیم و مستقیما“ به آن اداره نامه </a:t>
            </a:r>
            <a:r>
              <a:rPr lang="fa-IR" sz="2400" b="1" dirty="0" smtClean="0">
                <a:cs typeface="B Nazanin" pitchFamily="2" charset="-78"/>
              </a:rPr>
              <a:t>می‌نویسیم</a:t>
            </a:r>
            <a:r>
              <a:rPr lang="fa-IR" sz="2400" b="1" dirty="0">
                <a:cs typeface="B Nazanin" pitchFamily="2" charset="-78"/>
              </a:rPr>
              <a:t>.(مثلا“ معاونت توسعه دانشگاه ع. پ تهران)</a:t>
            </a:r>
          </a:p>
          <a:p>
            <a:pPr algn="r" rtl="1">
              <a:buNone/>
            </a:pPr>
            <a:r>
              <a:rPr lang="fa-IR" sz="2400" b="1" dirty="0">
                <a:solidFill>
                  <a:srgbClr val="FF0000"/>
                </a:solidFill>
                <a:cs typeface="B Nazanin" pitchFamily="2" charset="-78"/>
              </a:rPr>
              <a:t>2-نامه به سازمان در ارتباط با وظایف سازمان</a:t>
            </a:r>
            <a:r>
              <a:rPr lang="fa-IR" sz="2400" b="1" dirty="0">
                <a:cs typeface="B Nazanin" pitchFamily="2" charset="-78"/>
              </a:rPr>
              <a:t>: در صورتیکه با تشکیلات داخلی سازمانی آشنایی نداشته باشیم و مشخص نباشد که درخواست ما مربوط به کدام بخش از سازمان مرتبط است از عنوان کلی سازمان استفاده </a:t>
            </a:r>
            <a:r>
              <a:rPr lang="fa-IR" sz="2400" b="1" dirty="0" smtClean="0">
                <a:cs typeface="B Nazanin" pitchFamily="2" charset="-78"/>
              </a:rPr>
              <a:t>می‌کنیم</a:t>
            </a:r>
            <a:r>
              <a:rPr lang="fa-IR" sz="2400" b="1" dirty="0">
                <a:cs typeface="B Nazanin" pitchFamily="2" charset="-78"/>
              </a:rPr>
              <a:t>.</a:t>
            </a:r>
          </a:p>
          <a:p>
            <a:pPr algn="r" rtl="1">
              <a:buNone/>
            </a:pPr>
            <a:r>
              <a:rPr lang="fa-IR" sz="2400" b="1" dirty="0">
                <a:solidFill>
                  <a:srgbClr val="FF0000"/>
                </a:solidFill>
                <a:cs typeface="B Nazanin" pitchFamily="2" charset="-78"/>
              </a:rPr>
              <a:t>3- نامه به یک شخص حقیقی: </a:t>
            </a:r>
            <a:r>
              <a:rPr lang="fa-IR" sz="2400" b="1" dirty="0">
                <a:cs typeface="B Nazanin" pitchFamily="2" charset="-78"/>
              </a:rPr>
              <a:t>در پاسخ به تقاضای فرد و یا صدور </a:t>
            </a:r>
            <a:r>
              <a:rPr lang="fa-IR" sz="2400" b="1" dirty="0" smtClean="0">
                <a:cs typeface="B Nazanin" pitchFamily="2" charset="-78"/>
              </a:rPr>
              <a:t>تقدیرنامه، </a:t>
            </a:r>
            <a:r>
              <a:rPr lang="fa-IR" sz="2400" b="1" dirty="0">
                <a:cs typeface="B Nazanin" pitchFamily="2" charset="-78"/>
              </a:rPr>
              <a:t>احضاریه، توبیخ نامه و ابلاغ اخطار به یک فرد. </a:t>
            </a:r>
          </a:p>
          <a:p>
            <a:pPr algn="r" rtl="1">
              <a:buNone/>
            </a:pPr>
            <a:r>
              <a:rPr lang="fa-IR" sz="2400" b="1" dirty="0">
                <a:solidFill>
                  <a:srgbClr val="FF0000"/>
                </a:solidFill>
                <a:cs typeface="B Nazanin" pitchFamily="2" charset="-78"/>
              </a:rPr>
              <a:t>4- نامه به یک شخص حقیقی مشخص در بخش خصوصی: </a:t>
            </a:r>
            <a:r>
              <a:rPr lang="fa-IR" sz="2400" b="1" dirty="0">
                <a:cs typeface="B Nazanin" pitchFamily="2" charset="-78"/>
              </a:rPr>
              <a:t>برحسب ضرورت ارتباط سازمانی دولتی با بخش خصوصی برای مدیر آن موسسه نوشته </a:t>
            </a:r>
            <a:r>
              <a:rPr lang="fa-IR" sz="2400" b="1" dirty="0" smtClean="0">
                <a:cs typeface="B Nazanin" pitchFamily="2" charset="-78"/>
              </a:rPr>
              <a:t>می‌شود</a:t>
            </a:r>
            <a:r>
              <a:rPr lang="fa-IR" sz="2400" b="1" dirty="0">
                <a:cs typeface="B Nazanin" pitchFamily="2" charset="-78"/>
              </a:rPr>
              <a:t>.</a:t>
            </a:r>
          </a:p>
        </p:txBody>
      </p:sp>
      <p:pic>
        <p:nvPicPr>
          <p:cNvPr id="4" name="Picture 3" descr="logo.JPG"/>
          <p:cNvPicPr/>
          <p:nvPr/>
        </p:nvPicPr>
        <p:blipFill>
          <a:blip r:embed="rId2" cstate="print"/>
          <a:stretch>
            <a:fillRect/>
          </a:stretch>
        </p:blipFill>
        <p:spPr>
          <a:xfrm>
            <a:off x="2" y="152402"/>
            <a:ext cx="1018681" cy="12112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4206050820"/>
              </p:ext>
            </p:extLst>
          </p:nvPr>
        </p:nvGraphicFramePr>
        <p:xfrm>
          <a:off x="1524000" y="646972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800" kern="0" dirty="0" smtClean="0">
                          <a:solidFill>
                            <a:srgbClr val="7030A0"/>
                          </a:solidFill>
                          <a:latin typeface="+mn-lt"/>
                          <a:cs typeface="B Titr" pitchFamily="2" charset="-78"/>
                        </a:rPr>
                        <a:t>دوره آموزشي آیین نگارش و مکاتبات اداری</a:t>
                      </a:r>
                      <a:endParaRPr lang="en-US" sz="1800"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2"/>
            <a:ext cx="4114800" cy="487363"/>
          </a:xfrm>
        </p:spPr>
        <p:txBody>
          <a:bodyPr/>
          <a:lstStyle/>
          <a:p>
            <a:pPr>
              <a:defRPr/>
            </a:pPr>
            <a:r>
              <a:rPr lang="fa-IR" sz="2400" dirty="0">
                <a:solidFill>
                  <a:schemeClr val="accent5">
                    <a:lumMod val="75000"/>
                  </a:schemeClr>
                </a:solidFill>
                <a:cs typeface="B Titr" pitchFamily="2" charset="-78"/>
              </a:rPr>
              <a:t>مراحل تهیه نامه اداری</a:t>
            </a:r>
          </a:p>
        </p:txBody>
      </p:sp>
      <p:sp>
        <p:nvSpPr>
          <p:cNvPr id="3" name="Content Placeholder 2"/>
          <p:cNvSpPr>
            <a:spLocks noGrp="1"/>
          </p:cNvSpPr>
          <p:nvPr>
            <p:ph idx="1"/>
          </p:nvPr>
        </p:nvSpPr>
        <p:spPr>
          <a:xfrm>
            <a:off x="381000" y="1295400"/>
            <a:ext cx="8229600" cy="4572000"/>
          </a:xfrm>
        </p:spPr>
        <p:txBody>
          <a:bodyPr/>
          <a:lstStyle/>
          <a:p>
            <a:pPr algn="just" rtl="1">
              <a:lnSpc>
                <a:spcPct val="150000"/>
              </a:lnSpc>
              <a:buNone/>
              <a:defRPr/>
            </a:pPr>
            <a:r>
              <a:rPr lang="fa-IR" sz="2800" dirty="0">
                <a:cs typeface="B Nazanin" pitchFamily="2" charset="-78"/>
              </a:rPr>
              <a:t>    </a:t>
            </a:r>
            <a:r>
              <a:rPr lang="fa-IR" sz="2000" b="1" dirty="0">
                <a:cs typeface="B Nazanin" pitchFamily="2" charset="-78"/>
              </a:rPr>
              <a:t>با توجه به اینکه صدور و وجود هرنامه در نظام اداری تبعات حقوقی، مالی و اداری متفاوتی دارد و پس از صدور و ارسال نامه امکان اصلاح و برگرداندن نامه برای فرستنده وجود ندارد، لازم است در تهیه نامه های اداری توجه و دقت کافی مبذول </a:t>
            </a:r>
            <a:r>
              <a:rPr lang="fa-IR" sz="2000" b="1" dirty="0" smtClean="0">
                <a:cs typeface="B Nazanin" pitchFamily="2" charset="-78"/>
              </a:rPr>
              <a:t>داشت.</a:t>
            </a:r>
            <a:endParaRPr lang="fa-IR" sz="2000" b="1" dirty="0">
              <a:cs typeface="B Nazanin" pitchFamily="2" charset="-78"/>
            </a:endParaRPr>
          </a:p>
          <a:p>
            <a:pPr algn="r" rtl="1">
              <a:lnSpc>
                <a:spcPct val="150000"/>
              </a:lnSpc>
              <a:buNone/>
              <a:defRPr/>
            </a:pPr>
            <a:r>
              <a:rPr lang="fa-IR" sz="2000" b="1" dirty="0">
                <a:solidFill>
                  <a:srgbClr val="FF0000"/>
                </a:solidFill>
                <a:cs typeface="B Nazanin" pitchFamily="2" charset="-78"/>
              </a:rPr>
              <a:t>مراحل تهیه نامه اداری :</a:t>
            </a:r>
          </a:p>
          <a:p>
            <a:pPr algn="r" rtl="1">
              <a:lnSpc>
                <a:spcPct val="150000"/>
              </a:lnSpc>
              <a:buNone/>
              <a:defRPr/>
            </a:pPr>
            <a:r>
              <a:rPr lang="fa-IR" sz="2000" b="1" dirty="0">
                <a:solidFill>
                  <a:schemeClr val="tx1">
                    <a:lumMod val="60000"/>
                    <a:lumOff val="40000"/>
                  </a:schemeClr>
                </a:solidFill>
                <a:cs typeface="B Nazanin" pitchFamily="2" charset="-78"/>
              </a:rPr>
              <a:t>1- شناخت</a:t>
            </a:r>
            <a:endParaRPr lang="fa-IR" sz="2000" b="1" dirty="0">
              <a:solidFill>
                <a:schemeClr val="tx1">
                  <a:lumMod val="60000"/>
                  <a:lumOff val="40000"/>
                </a:schemeClr>
              </a:solidFill>
              <a:latin typeface="+mj-lt"/>
              <a:ea typeface="+mj-ea"/>
              <a:cs typeface="B Nazanin" pitchFamily="2" charset="-78"/>
            </a:endParaRPr>
          </a:p>
          <a:p>
            <a:pPr algn="r" rtl="1">
              <a:lnSpc>
                <a:spcPct val="150000"/>
              </a:lnSpc>
              <a:buNone/>
              <a:defRPr/>
            </a:pPr>
            <a:r>
              <a:rPr lang="fa-IR" sz="2000" b="1" dirty="0">
                <a:solidFill>
                  <a:schemeClr val="accent5">
                    <a:lumMod val="75000"/>
                  </a:schemeClr>
                </a:solidFill>
                <a:latin typeface="+mj-lt"/>
                <a:ea typeface="+mj-ea"/>
                <a:cs typeface="B Nazanin" pitchFamily="2" charset="-78"/>
              </a:rPr>
              <a:t>2- نگارش</a:t>
            </a:r>
          </a:p>
          <a:p>
            <a:pPr algn="r" rtl="1">
              <a:lnSpc>
                <a:spcPct val="150000"/>
              </a:lnSpc>
              <a:buNone/>
              <a:defRPr/>
            </a:pPr>
            <a:r>
              <a:rPr lang="fa-IR" sz="2000" b="1" dirty="0">
                <a:solidFill>
                  <a:schemeClr val="accent5">
                    <a:lumMod val="75000"/>
                  </a:schemeClr>
                </a:solidFill>
                <a:latin typeface="+mj-lt"/>
                <a:ea typeface="+mj-ea"/>
                <a:cs typeface="B Nazanin" pitchFamily="2" charset="-78"/>
              </a:rPr>
              <a:t>3- آماده سازی نامه</a:t>
            </a:r>
            <a:endParaRPr lang="fa-IR" sz="2000" b="1" dirty="0" smtClean="0">
              <a:cs typeface="B Nazanin" pitchFamily="2" charset="-78"/>
            </a:endParaRPr>
          </a:p>
        </p:txBody>
      </p:sp>
      <p:pic>
        <p:nvPicPr>
          <p:cNvPr id="4" name="Picture 3" descr="logo.JPG"/>
          <p:cNvPicPr/>
          <p:nvPr/>
        </p:nvPicPr>
        <p:blipFill>
          <a:blip r:embed="rId2" cstate="print"/>
          <a:stretch>
            <a:fillRect/>
          </a:stretch>
        </p:blipFill>
        <p:spPr>
          <a:xfrm>
            <a:off x="2" y="152402"/>
            <a:ext cx="1018681" cy="12112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4223219220"/>
              </p:ext>
            </p:extLst>
          </p:nvPr>
        </p:nvGraphicFramePr>
        <p:xfrm>
          <a:off x="1295400" y="640080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2"/>
            <a:ext cx="4114800" cy="487363"/>
          </a:xfrm>
        </p:spPr>
        <p:txBody>
          <a:bodyPr/>
          <a:lstStyle/>
          <a:p>
            <a:r>
              <a:rPr lang="fa-IR" dirty="0" smtClean="0">
                <a:solidFill>
                  <a:schemeClr val="tx1">
                    <a:lumMod val="60000"/>
                    <a:lumOff val="40000"/>
                  </a:schemeClr>
                </a:solidFill>
              </a:rPr>
              <a:t>مرحله شناخت</a:t>
            </a:r>
            <a:endParaRPr lang="fa-IR" dirty="0">
              <a:solidFill>
                <a:schemeClr val="tx1">
                  <a:lumMod val="60000"/>
                  <a:lumOff val="40000"/>
                </a:schemeClr>
              </a:solidFill>
            </a:endParaRPr>
          </a:p>
        </p:txBody>
      </p:sp>
      <p:sp>
        <p:nvSpPr>
          <p:cNvPr id="3" name="Content Placeholder 2"/>
          <p:cNvSpPr>
            <a:spLocks noGrp="1"/>
          </p:cNvSpPr>
          <p:nvPr>
            <p:ph idx="1"/>
          </p:nvPr>
        </p:nvSpPr>
        <p:spPr/>
        <p:txBody>
          <a:bodyPr/>
          <a:lstStyle/>
          <a:p>
            <a:pPr algn="r" rtl="1">
              <a:buNone/>
            </a:pPr>
            <a:r>
              <a:rPr lang="fa-IR" sz="2000" dirty="0">
                <a:cs typeface="B Nazanin" pitchFamily="2" charset="-78"/>
              </a:rPr>
              <a:t>آیا نوشتن نامه </a:t>
            </a:r>
            <a:r>
              <a:rPr lang="fa-IR" sz="2000" dirty="0" smtClean="0">
                <a:cs typeface="B Nazanin" pitchFamily="2" charset="-78"/>
              </a:rPr>
              <a:t>ضروری است </a:t>
            </a:r>
            <a:r>
              <a:rPr lang="fa-IR" sz="2000" dirty="0">
                <a:cs typeface="B Nazanin" pitchFamily="2" charset="-78"/>
              </a:rPr>
              <a:t>یا صرفا“ برای بایگانی تهیه </a:t>
            </a:r>
            <a:r>
              <a:rPr lang="fa-IR" sz="2000" dirty="0" smtClean="0">
                <a:cs typeface="B Nazanin" pitchFamily="2" charset="-78"/>
              </a:rPr>
              <a:t>می‌شود؟</a:t>
            </a:r>
            <a:endParaRPr lang="fa-IR" sz="2000" dirty="0">
              <a:cs typeface="B Nazanin" pitchFamily="2" charset="-78"/>
            </a:endParaRPr>
          </a:p>
          <a:p>
            <a:pPr algn="r" rtl="1">
              <a:buNone/>
            </a:pPr>
            <a:r>
              <a:rPr lang="fa-IR" sz="2000" dirty="0">
                <a:cs typeface="B Nazanin" pitchFamily="2" charset="-78"/>
              </a:rPr>
              <a:t>آیا از وسیله دیگری </a:t>
            </a:r>
            <a:r>
              <a:rPr lang="fa-IR" sz="2000" dirty="0" smtClean="0">
                <a:cs typeface="B Nazanin" pitchFamily="2" charset="-78"/>
              </a:rPr>
              <a:t>نمی‌توان </a:t>
            </a:r>
            <a:r>
              <a:rPr lang="fa-IR" sz="2000" dirty="0">
                <a:cs typeface="B Nazanin" pitchFamily="2" charset="-78"/>
              </a:rPr>
              <a:t>برای ارسال پیام استفاده نمود؟</a:t>
            </a:r>
          </a:p>
          <a:p>
            <a:pPr algn="r" rtl="1">
              <a:buNone/>
            </a:pPr>
            <a:r>
              <a:rPr lang="fa-IR" sz="2000" dirty="0">
                <a:cs typeface="B Nazanin" pitchFamily="2" charset="-78"/>
              </a:rPr>
              <a:t>آیا نامه درحال حاضر </a:t>
            </a:r>
            <a:r>
              <a:rPr lang="fa-IR" sz="2000" dirty="0" smtClean="0">
                <a:cs typeface="B Nazanin" pitchFamily="2" charset="-78"/>
              </a:rPr>
              <a:t>بهترین، </a:t>
            </a:r>
            <a:r>
              <a:rPr lang="fa-IR" sz="2000" dirty="0">
                <a:cs typeface="B Nazanin" pitchFamily="2" charset="-78"/>
              </a:rPr>
              <a:t>کم هزینه ترین و سریعترین وسیله ممکن برای ارسال پیام یا درخواست است؟                                          بله</a:t>
            </a:r>
          </a:p>
          <a:p>
            <a:pPr algn="r" rtl="1">
              <a:buNone/>
            </a:pPr>
            <a:endParaRPr lang="fa-IR" sz="2400" dirty="0">
              <a:cs typeface="B Titr" pitchFamily="2" charset="-78"/>
            </a:endParaRPr>
          </a:p>
          <a:p>
            <a:pPr algn="r" rtl="1">
              <a:buNone/>
            </a:pPr>
            <a:endParaRPr lang="fa-IR" sz="2400" dirty="0">
              <a:cs typeface="B Titr" pitchFamily="2" charset="-78"/>
            </a:endParaRPr>
          </a:p>
          <a:p>
            <a:pPr algn="r" rtl="1">
              <a:buNone/>
            </a:pPr>
            <a:endParaRPr lang="fa-IR" sz="2400" dirty="0">
              <a:cs typeface="B Titr" pitchFamily="2" charset="-78"/>
            </a:endParaRPr>
          </a:p>
          <a:p>
            <a:pPr algn="r" rtl="1">
              <a:buNone/>
            </a:pPr>
            <a:r>
              <a:rPr lang="fa-IR" sz="2000" b="1" dirty="0">
                <a:cs typeface="B Nazanin" pitchFamily="2" charset="-78"/>
              </a:rPr>
              <a:t>واقعه ای که در حال نگارش نامه در خصوص </a:t>
            </a:r>
            <a:r>
              <a:rPr lang="fa-IR" sz="2000" b="1" dirty="0" smtClean="0">
                <a:cs typeface="B Nazanin" pitchFamily="2" charset="-78"/>
              </a:rPr>
              <a:t>آن </a:t>
            </a:r>
            <a:r>
              <a:rPr lang="fa-IR" sz="2000" b="1" dirty="0">
                <a:cs typeface="B Nazanin" pitchFamily="2" charset="-78"/>
              </a:rPr>
              <a:t>هستیم از چه </a:t>
            </a:r>
            <a:r>
              <a:rPr lang="fa-IR" sz="2000" b="1" dirty="0" smtClean="0">
                <a:cs typeface="B Nazanin" pitchFamily="2" charset="-78"/>
              </a:rPr>
              <a:t>ویژگی‌هایی </a:t>
            </a:r>
            <a:r>
              <a:rPr lang="fa-IR" sz="2000" b="1" dirty="0">
                <a:cs typeface="B Nazanin" pitchFamily="2" charset="-78"/>
              </a:rPr>
              <a:t>برخوردار است؟</a:t>
            </a:r>
          </a:p>
          <a:p>
            <a:pPr algn="r" rtl="1">
              <a:buNone/>
            </a:pPr>
            <a:r>
              <a:rPr lang="fa-IR" sz="2000" b="1" dirty="0">
                <a:cs typeface="B Nazanin" pitchFamily="2" charset="-78"/>
              </a:rPr>
              <a:t>چه کس یا کسانی دراین واقعه نقش دارند؟</a:t>
            </a:r>
          </a:p>
          <a:p>
            <a:pPr algn="r" rtl="1">
              <a:buNone/>
            </a:pPr>
            <a:r>
              <a:rPr lang="fa-IR" sz="2000" b="1" dirty="0">
                <a:cs typeface="B Nazanin" pitchFamily="2" charset="-78"/>
              </a:rPr>
              <a:t>موضوع نامه </a:t>
            </a:r>
            <a:r>
              <a:rPr lang="fa-IR" sz="2000" b="1" dirty="0" smtClean="0">
                <a:cs typeface="B Nazanin" pitchFamily="2" charset="-78"/>
              </a:rPr>
              <a:t>درخصوص </a:t>
            </a:r>
            <a:r>
              <a:rPr lang="fa-IR" sz="2000" b="1" dirty="0">
                <a:cs typeface="B Nazanin" pitchFamily="2" charset="-78"/>
              </a:rPr>
              <a:t>چه کس یا کسانی است؟     (که)</a:t>
            </a:r>
          </a:p>
          <a:p>
            <a:pPr algn="r" rtl="1">
              <a:buNone/>
            </a:pPr>
            <a:r>
              <a:rPr lang="fa-IR" sz="2000" b="1" dirty="0">
                <a:cs typeface="B Nazanin" pitchFamily="2" charset="-78"/>
              </a:rPr>
              <a:t>چه کسی به چه کسی نامه </a:t>
            </a:r>
            <a:r>
              <a:rPr lang="fa-IR" sz="2000" b="1" dirty="0" smtClean="0">
                <a:cs typeface="B Nazanin" pitchFamily="2" charset="-78"/>
              </a:rPr>
              <a:t>می‌نویسد</a:t>
            </a:r>
            <a:r>
              <a:rPr lang="fa-IR" sz="2000" b="1" dirty="0">
                <a:cs typeface="B Nazanin" pitchFamily="2" charset="-78"/>
              </a:rPr>
              <a:t>؟</a:t>
            </a:r>
          </a:p>
        </p:txBody>
      </p:sp>
      <p:sp>
        <p:nvSpPr>
          <p:cNvPr id="4" name="Down Arrow 3"/>
          <p:cNvSpPr/>
          <p:nvPr/>
        </p:nvSpPr>
        <p:spPr>
          <a:xfrm>
            <a:off x="4876800" y="2971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48200" y="2286000"/>
            <a:ext cx="914400" cy="838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بله</a:t>
            </a:r>
            <a:endParaRPr lang="en-US" dirty="0"/>
          </a:p>
        </p:txBody>
      </p:sp>
      <p:sp>
        <p:nvSpPr>
          <p:cNvPr id="6" name="Left Brace 5"/>
          <p:cNvSpPr/>
          <p:nvPr/>
        </p:nvSpPr>
        <p:spPr>
          <a:xfrm>
            <a:off x="4376928" y="4267200"/>
            <a:ext cx="195072" cy="1600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descr="logo.JPG"/>
          <p:cNvPicPr/>
          <p:nvPr/>
        </p:nvPicPr>
        <p:blipFill>
          <a:blip r:embed="rId2" cstate="print"/>
          <a:stretch>
            <a:fillRect/>
          </a:stretch>
        </p:blipFill>
        <p:spPr>
          <a:xfrm>
            <a:off x="2" y="152402"/>
            <a:ext cx="1018681" cy="121128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1145497749"/>
              </p:ext>
            </p:extLst>
          </p:nvPr>
        </p:nvGraphicFramePr>
        <p:xfrm>
          <a:off x="1328928" y="667258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762000" y="1600200"/>
            <a:ext cx="7315200" cy="3276600"/>
          </a:xfrm>
        </p:spPr>
        <p:txBody>
          <a:bodyPr/>
          <a:lstStyle/>
          <a:p>
            <a:pPr algn="ctr" rtl="1" eaLnBrk="1" hangingPunct="1"/>
            <a:r>
              <a:rPr lang="fa-IR" dirty="0" smtClean="0">
                <a:solidFill>
                  <a:srgbClr val="CCFF99"/>
                </a:solidFill>
                <a:cs typeface="B Titr" pitchFamily="2" charset="-78"/>
              </a:rPr>
              <a:t>دوره آموزشي آیین نگارش و مکاتبات اداری، اتوماسیون اداری، حضور و غیاب</a:t>
            </a:r>
            <a:br>
              <a:rPr lang="fa-IR" dirty="0" smtClean="0">
                <a:solidFill>
                  <a:srgbClr val="CCFF99"/>
                </a:solidFill>
                <a:cs typeface="B Titr" pitchFamily="2" charset="-78"/>
              </a:rPr>
            </a:br>
            <a:r>
              <a:rPr lang="fa-IR" dirty="0" smtClean="0">
                <a:solidFill>
                  <a:srgbClr val="CCFF99"/>
                </a:solidFill>
                <a:cs typeface="B Titr" pitchFamily="2" charset="-78"/>
              </a:rPr>
              <a:t/>
            </a:r>
            <a:br>
              <a:rPr lang="fa-IR" dirty="0" smtClean="0">
                <a:solidFill>
                  <a:srgbClr val="CCFF99"/>
                </a:solidFill>
                <a:cs typeface="B Titr" pitchFamily="2" charset="-78"/>
              </a:rPr>
            </a:br>
            <a:r>
              <a:rPr lang="fa-IR" dirty="0" smtClean="0">
                <a:solidFill>
                  <a:srgbClr val="CCFF99"/>
                </a:solidFill>
                <a:cs typeface="B Titr" pitchFamily="2" charset="-78"/>
              </a:rPr>
              <a:t/>
            </a:r>
            <a:br>
              <a:rPr lang="fa-IR" dirty="0" smtClean="0">
                <a:solidFill>
                  <a:srgbClr val="CCFF99"/>
                </a:solidFill>
                <a:cs typeface="B Titr" pitchFamily="2" charset="-78"/>
              </a:rPr>
            </a:br>
            <a:endParaRPr lang="en-US" dirty="0" smtClean="0">
              <a:solidFill>
                <a:srgbClr val="CCFF99"/>
              </a:solidFill>
              <a:cs typeface="B Titr" pitchFamily="2" charset="-78"/>
            </a:endParaRPr>
          </a:p>
        </p:txBody>
      </p:sp>
      <p:sp>
        <p:nvSpPr>
          <p:cNvPr id="17411" name="AutoShape 8"/>
          <p:cNvSpPr>
            <a:spLocks noChangeArrowheads="1"/>
          </p:cNvSpPr>
          <p:nvPr/>
        </p:nvSpPr>
        <p:spPr bwMode="gray">
          <a:xfrm rot="5400000">
            <a:off x="-38100" y="1638300"/>
            <a:ext cx="381000" cy="304800"/>
          </a:xfrm>
          <a:prstGeom prst="triangle">
            <a:avLst>
              <a:gd name="adj" fmla="val 50000"/>
            </a:avLst>
          </a:prstGeom>
          <a:solidFill>
            <a:schemeClr val="tx1"/>
          </a:solidFill>
          <a:ln w="9525">
            <a:solidFill>
              <a:schemeClr val="tx1"/>
            </a:solidFill>
            <a:miter lim="800000"/>
            <a:headEnd/>
            <a:tailEnd/>
          </a:ln>
        </p:spPr>
        <p:txBody>
          <a:bodyPr wrap="none" anchor="ctr"/>
          <a:lstStyle/>
          <a:p>
            <a:endParaRPr lang="fa-IR">
              <a:solidFill>
                <a:srgbClr val="FFFFFF"/>
              </a:solidFill>
            </a:endParaRPr>
          </a:p>
        </p:txBody>
      </p:sp>
      <p:sp>
        <p:nvSpPr>
          <p:cNvPr id="17412" name="AutoShape 9"/>
          <p:cNvSpPr>
            <a:spLocks noChangeArrowheads="1"/>
          </p:cNvSpPr>
          <p:nvPr/>
        </p:nvSpPr>
        <p:spPr bwMode="gray">
          <a:xfrm rot="5400000" flipV="1">
            <a:off x="7603332" y="1693070"/>
            <a:ext cx="152400" cy="423863"/>
          </a:xfrm>
          <a:prstGeom prst="triangle">
            <a:avLst>
              <a:gd name="adj" fmla="val 50000"/>
            </a:avLst>
          </a:prstGeom>
          <a:solidFill>
            <a:schemeClr val="tx1"/>
          </a:solidFill>
          <a:ln w="9525">
            <a:solidFill>
              <a:schemeClr val="tx1"/>
            </a:solidFill>
            <a:miter lim="800000"/>
            <a:headEnd/>
            <a:tailEnd/>
          </a:ln>
        </p:spPr>
        <p:txBody>
          <a:bodyPr wrap="none" anchor="ctr"/>
          <a:lstStyle/>
          <a:p>
            <a:endParaRPr lang="fa-IR">
              <a:solidFill>
                <a:srgbClr val="FFFFFF"/>
              </a:solidFill>
            </a:endParaRPr>
          </a:p>
        </p:txBody>
      </p:sp>
      <p:pic>
        <p:nvPicPr>
          <p:cNvPr id="17413" name="Picture 5" descr="N6"/>
          <p:cNvPicPr>
            <a:picLocks noChangeAspect="1" noChangeArrowheads="1"/>
          </p:cNvPicPr>
          <p:nvPr/>
        </p:nvPicPr>
        <p:blipFill>
          <a:blip r:embed="rId2" cstate="print">
            <a:lum contrast="18000"/>
          </a:blip>
          <a:srcRect/>
          <a:stretch>
            <a:fillRect/>
          </a:stretch>
        </p:blipFill>
        <p:spPr bwMode="auto">
          <a:xfrm>
            <a:off x="7620000" y="533400"/>
            <a:ext cx="685800" cy="990600"/>
          </a:xfrm>
          <a:prstGeom prst="rect">
            <a:avLst/>
          </a:prstGeom>
          <a:noFill/>
          <a:ln w="9525">
            <a:noFill/>
            <a:miter lim="800000"/>
            <a:headEnd/>
            <a:tailEnd/>
          </a:ln>
        </p:spPr>
      </p:pic>
      <p:sp>
        <p:nvSpPr>
          <p:cNvPr id="9" name="TextBox 8"/>
          <p:cNvSpPr txBox="1"/>
          <p:nvPr/>
        </p:nvSpPr>
        <p:spPr>
          <a:xfrm>
            <a:off x="1905000" y="5486400"/>
            <a:ext cx="4343400" cy="400050"/>
          </a:xfrm>
          <a:prstGeom prst="rect">
            <a:avLst/>
          </a:prstGeom>
          <a:noFill/>
        </p:spPr>
        <p:txBody>
          <a:bodyPr rtlCol="1">
            <a:spAutoFit/>
          </a:bodyPr>
          <a:lstStyle/>
          <a:p>
            <a:pPr algn="ctr">
              <a:defRPr/>
            </a:pPr>
            <a:r>
              <a:rPr lang="fa-IR" sz="2000" b="1" dirty="0">
                <a:solidFill>
                  <a:srgbClr val="CCFF99"/>
                </a:solidFill>
                <a:latin typeface="+mj-lt"/>
                <a:ea typeface="+mj-ea"/>
                <a:cs typeface="B Titr" pitchFamily="2" charset="-78"/>
              </a:rPr>
              <a:t>1403</a:t>
            </a:r>
          </a:p>
        </p:txBody>
      </p:sp>
      <p:sp>
        <p:nvSpPr>
          <p:cNvPr id="12" name="Slide Number Placeholder 11"/>
          <p:cNvSpPr>
            <a:spLocks noGrp="1"/>
          </p:cNvSpPr>
          <p:nvPr>
            <p:ph type="sldNum" sz="quarter" idx="12"/>
          </p:nvPr>
        </p:nvSpPr>
        <p:spPr/>
        <p:txBody>
          <a:bodyPr/>
          <a:lstStyle/>
          <a:p>
            <a:pPr>
              <a:defRPr/>
            </a:pPr>
            <a:fld id="{B9594B23-3CA6-4074-9FC0-90844D31EA9F}" type="slidenum">
              <a:rPr lang="en-US" smtClean="0"/>
              <a:pPr>
                <a:defRPr/>
              </a:pPr>
              <a:t>2</a:t>
            </a:fld>
            <a:endParaRPr lang="en-US" dirty="0"/>
          </a:p>
        </p:txBody>
      </p:sp>
      <p:sp>
        <p:nvSpPr>
          <p:cNvPr id="13" name="Footer Placeholder 12"/>
          <p:cNvSpPr>
            <a:spLocks noGrp="1"/>
          </p:cNvSpPr>
          <p:nvPr>
            <p:ph type="ftr" sz="quarter" idx="11"/>
          </p:nvPr>
        </p:nvSpPr>
        <p:spPr/>
        <p:txBody>
          <a:bodyPr/>
          <a:lstStyle/>
          <a:p>
            <a:pPr>
              <a:defRPr/>
            </a:pPr>
            <a:endParaRPr lang="en-US" dirty="0"/>
          </a:p>
        </p:txBody>
      </p:sp>
      <p:sp>
        <p:nvSpPr>
          <p:cNvPr id="10" name="TextBox 9"/>
          <p:cNvSpPr txBox="1"/>
          <p:nvPr/>
        </p:nvSpPr>
        <p:spPr>
          <a:xfrm>
            <a:off x="6248400" y="4114800"/>
            <a:ext cx="2286000" cy="923330"/>
          </a:xfrm>
          <a:prstGeom prst="rect">
            <a:avLst/>
          </a:prstGeom>
          <a:noFill/>
        </p:spPr>
        <p:txBody>
          <a:bodyPr rtlCol="1">
            <a:spAutoFit/>
          </a:bodyPr>
          <a:lstStyle/>
          <a:p>
            <a:pPr algn="ctr" rtl="1">
              <a:defRPr/>
            </a:pPr>
            <a:r>
              <a:rPr lang="fa-IR" dirty="0">
                <a:cs typeface="B Titr" pitchFamily="2" charset="-78"/>
              </a:rPr>
              <a:t>اداره </a:t>
            </a:r>
            <a:r>
              <a:rPr lang="fa-IR" dirty="0" smtClean="0">
                <a:cs typeface="B Titr" pitchFamily="2" charset="-78"/>
              </a:rPr>
              <a:t>اموراداری مرکز آموزشی درمانی حمایت مادران شهید اکبر آبادی </a:t>
            </a:r>
            <a:endParaRPr lang="fa-IR" dirty="0"/>
          </a:p>
        </p:txBody>
      </p:sp>
      <p:pic>
        <p:nvPicPr>
          <p:cNvPr id="11" name="Picture 10" descr="logo.JPG"/>
          <p:cNvPicPr/>
          <p:nvPr/>
        </p:nvPicPr>
        <p:blipFill>
          <a:blip r:embed="rId3" cstate="print"/>
          <a:stretch>
            <a:fillRect/>
          </a:stretch>
        </p:blipFill>
        <p:spPr>
          <a:xfrm>
            <a:off x="609602" y="533402"/>
            <a:ext cx="127536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400" dirty="0">
                <a:solidFill>
                  <a:schemeClr val="accent5">
                    <a:lumMod val="75000"/>
                  </a:schemeClr>
                </a:solidFill>
                <a:cs typeface="B Titr" pitchFamily="2" charset="-78"/>
              </a:rPr>
              <a:t>مرحله شناخت</a:t>
            </a:r>
            <a:endParaRPr lang="fa-IR" sz="2400" dirty="0"/>
          </a:p>
        </p:txBody>
      </p:sp>
      <p:sp>
        <p:nvSpPr>
          <p:cNvPr id="3" name="Content Placeholder 2"/>
          <p:cNvSpPr>
            <a:spLocks noGrp="1"/>
          </p:cNvSpPr>
          <p:nvPr>
            <p:ph idx="1"/>
          </p:nvPr>
        </p:nvSpPr>
        <p:spPr>
          <a:xfrm>
            <a:off x="304800" y="1066800"/>
            <a:ext cx="8610600" cy="5105400"/>
          </a:xfrm>
        </p:spPr>
        <p:txBody>
          <a:bodyPr/>
          <a:lstStyle/>
          <a:p>
            <a:pPr algn="just" rtl="1">
              <a:lnSpc>
                <a:spcPct val="150000"/>
              </a:lnSpc>
              <a:buNone/>
              <a:defRPr/>
            </a:pPr>
            <a:r>
              <a:rPr lang="fa-IR" sz="2000" b="1" dirty="0">
                <a:cs typeface="B Nazanin" pitchFamily="2" charset="-78"/>
              </a:rPr>
              <a:t>محل وقوع حادثه؟کجا</a:t>
            </a:r>
          </a:p>
          <a:p>
            <a:pPr algn="just" rtl="1">
              <a:lnSpc>
                <a:spcPct val="150000"/>
              </a:lnSpc>
              <a:buNone/>
              <a:defRPr/>
            </a:pPr>
            <a:r>
              <a:rPr lang="fa-IR" sz="2000" b="1" dirty="0">
                <a:cs typeface="B Nazanin" pitchFamily="2" charset="-78"/>
              </a:rPr>
              <a:t>زمان وقوع حادثه؟کی</a:t>
            </a:r>
          </a:p>
          <a:p>
            <a:pPr algn="just" rtl="1">
              <a:lnSpc>
                <a:spcPct val="150000"/>
              </a:lnSpc>
              <a:buNone/>
              <a:defRPr/>
            </a:pPr>
            <a:r>
              <a:rPr lang="fa-IR" sz="2000" b="1" dirty="0">
                <a:cs typeface="B Nazanin" pitchFamily="2" charset="-78"/>
              </a:rPr>
              <a:t>موضوع اصلی واقع چیست؟ شناخت دقیق مسئله (چی)</a:t>
            </a:r>
          </a:p>
          <a:p>
            <a:pPr algn="just" rtl="1">
              <a:lnSpc>
                <a:spcPct val="150000"/>
              </a:lnSpc>
              <a:buNone/>
              <a:defRPr/>
            </a:pPr>
            <a:r>
              <a:rPr lang="fa-IR" sz="2000" b="1" dirty="0">
                <a:cs typeface="B Nazanin" pitchFamily="2" charset="-78"/>
              </a:rPr>
              <a:t>دلایل اصلی وقوع و علل ایجاد این پدیده را بداند و بتواند در نامه بیان کند. (چرا)</a:t>
            </a:r>
          </a:p>
          <a:p>
            <a:pPr algn="just" rtl="1">
              <a:lnSpc>
                <a:spcPct val="150000"/>
              </a:lnSpc>
              <a:buNone/>
              <a:defRPr/>
            </a:pPr>
            <a:r>
              <a:rPr lang="fa-IR" sz="2000" b="1" dirty="0">
                <a:cs typeface="B Nazanin" pitchFamily="2" charset="-78"/>
              </a:rPr>
              <a:t>بتواند مسئله را بطور کامل تحلیل </a:t>
            </a:r>
            <a:r>
              <a:rPr lang="fa-IR" sz="2000" b="1" dirty="0" smtClean="0">
                <a:cs typeface="B Nazanin" pitchFamily="2" charset="-78"/>
              </a:rPr>
              <a:t>کند و </a:t>
            </a:r>
            <a:r>
              <a:rPr lang="fa-IR" sz="2000" b="1" dirty="0">
                <a:cs typeface="B Nazanin" pitchFamily="2" charset="-78"/>
              </a:rPr>
              <a:t>چگونگی حدوث و وقوع مسئله را بیان کند.(چگونه)</a:t>
            </a:r>
          </a:p>
          <a:p>
            <a:pPr algn="just" rtl="1">
              <a:lnSpc>
                <a:spcPct val="150000"/>
              </a:lnSpc>
              <a:buNone/>
              <a:defRPr/>
            </a:pPr>
            <a:r>
              <a:rPr lang="fa-IR" sz="2000" b="1" dirty="0">
                <a:solidFill>
                  <a:srgbClr val="FF0000"/>
                </a:solidFill>
                <a:cs typeface="B Nazanin" pitchFamily="2" charset="-78"/>
              </a:rPr>
              <a:t>بررسی عناصر شش گانه نویسنده و تهیه کننده نامه را در نوشتن انشاء ، انتخاب </a:t>
            </a:r>
            <a:r>
              <a:rPr lang="fa-IR" sz="2000" b="1" dirty="0" smtClean="0">
                <a:solidFill>
                  <a:srgbClr val="FF0000"/>
                </a:solidFill>
                <a:cs typeface="B Nazanin" pitchFamily="2" charset="-78"/>
              </a:rPr>
              <a:t>واژه‌ها </a:t>
            </a:r>
            <a:r>
              <a:rPr lang="fa-IR" sz="2000" b="1" dirty="0">
                <a:solidFill>
                  <a:srgbClr val="FF0000"/>
                </a:solidFill>
                <a:cs typeface="B Nazanin" pitchFamily="2" charset="-78"/>
              </a:rPr>
              <a:t>و واژه گزینی یاری </a:t>
            </a:r>
            <a:r>
              <a:rPr lang="fa-IR" sz="2000" b="1" dirty="0" smtClean="0">
                <a:solidFill>
                  <a:srgbClr val="FF0000"/>
                </a:solidFill>
                <a:cs typeface="B Nazanin" pitchFamily="2" charset="-78"/>
              </a:rPr>
              <a:t>می‌دهد </a:t>
            </a:r>
            <a:r>
              <a:rPr lang="fa-IR" sz="2000" b="1" dirty="0">
                <a:solidFill>
                  <a:srgbClr val="FF0000"/>
                </a:solidFill>
                <a:cs typeface="B Nazanin" pitchFamily="2" charset="-78"/>
              </a:rPr>
              <a:t>و </a:t>
            </a:r>
            <a:r>
              <a:rPr lang="fa-IR" sz="2000" b="1" dirty="0" smtClean="0">
                <a:solidFill>
                  <a:srgbClr val="FF0000"/>
                </a:solidFill>
                <a:cs typeface="B Nazanin" pitchFamily="2" charset="-78"/>
              </a:rPr>
              <a:t>در واقع </a:t>
            </a:r>
            <a:r>
              <a:rPr lang="fa-IR" sz="2000" b="1" dirty="0">
                <a:solidFill>
                  <a:srgbClr val="FF0000"/>
                </a:solidFill>
                <a:cs typeface="B Nazanin" pitchFamily="2" charset="-78"/>
              </a:rPr>
              <a:t>اشراف او را بر موضوع رقم میزند و از جمیع جهات و حتی آثار نوشته مطلع </a:t>
            </a:r>
            <a:r>
              <a:rPr lang="fa-IR" sz="2000" b="1" dirty="0" smtClean="0">
                <a:solidFill>
                  <a:srgbClr val="FF0000"/>
                </a:solidFill>
                <a:cs typeface="B Nazanin" pitchFamily="2" charset="-78"/>
              </a:rPr>
              <a:t>می‌نماید</a:t>
            </a:r>
            <a:r>
              <a:rPr lang="fa-IR" sz="2000" b="1" dirty="0">
                <a:solidFill>
                  <a:srgbClr val="FF0000"/>
                </a:solidFill>
                <a:cs typeface="B Nazanin" pitchFamily="2" charset="-78"/>
              </a:rPr>
              <a:t>.</a:t>
            </a:r>
          </a:p>
          <a:p>
            <a:pPr algn="just" rtl="1">
              <a:lnSpc>
                <a:spcPct val="150000"/>
              </a:lnSpc>
              <a:buNone/>
              <a:defRPr/>
            </a:pPr>
            <a:endParaRPr lang="fa-IR" sz="2200" dirty="0" smtClean="0">
              <a:cs typeface="B Titr" pitchFamily="2" charset="-78"/>
            </a:endParaRPr>
          </a:p>
          <a:p>
            <a:pPr algn="just" rtl="1">
              <a:lnSpc>
                <a:spcPct val="150000"/>
              </a:lnSpc>
              <a:buNone/>
              <a:defRPr/>
            </a:pPr>
            <a:endParaRPr lang="fa-IR" sz="2200" dirty="0">
              <a:cs typeface="B Titr" pitchFamily="2" charset="-78"/>
            </a:endParaRPr>
          </a:p>
          <a:p>
            <a:pPr rtl="1">
              <a:lnSpc>
                <a:spcPct val="150000"/>
              </a:lnSpc>
              <a:buFont typeface="Wingdings" pitchFamily="2" charset="2"/>
              <a:buNone/>
              <a:defRPr/>
            </a:pPr>
            <a:r>
              <a:rPr lang="fa-IR" sz="1800" dirty="0">
                <a:solidFill>
                  <a:srgbClr val="7030A0"/>
                </a:solidFill>
                <a:cs typeface="B Titr" pitchFamily="2" charset="-78"/>
              </a:rPr>
              <a:t>دوره آموزشي آیین نگارش ومکاتبات اداری</a:t>
            </a:r>
            <a:endParaRPr lang="en-US" sz="1800" dirty="0">
              <a:cs typeface="B Titr" pitchFamily="2" charset="-78"/>
            </a:endParaRPr>
          </a:p>
          <a:p>
            <a:pPr algn="r" rtl="1">
              <a:defRPr/>
            </a:pPr>
            <a:endParaRPr lang="fa-IR" dirty="0">
              <a:cs typeface="B Titr" pitchFamily="2" charset="-78"/>
            </a:endParaRPr>
          </a:p>
        </p:txBody>
      </p:sp>
      <p:pic>
        <p:nvPicPr>
          <p:cNvPr id="29700"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pic>
        <p:nvPicPr>
          <p:cNvPr id="5" name="Picture 4"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3200400" cy="609600"/>
          </a:xfrm>
        </p:spPr>
        <p:txBody>
          <a:bodyPr/>
          <a:lstStyle/>
          <a:p>
            <a:r>
              <a:rPr lang="fa-IR" dirty="0" smtClean="0">
                <a:solidFill>
                  <a:schemeClr val="tx1">
                    <a:lumMod val="60000"/>
                    <a:lumOff val="40000"/>
                  </a:schemeClr>
                </a:solidFill>
                <a:cs typeface="B Titr" pitchFamily="2" charset="-78"/>
              </a:rPr>
              <a:t>مرحله نگارش</a:t>
            </a:r>
            <a:endParaRPr lang="fa-IR" dirty="0">
              <a:solidFill>
                <a:schemeClr val="tx1">
                  <a:lumMod val="60000"/>
                  <a:lumOff val="40000"/>
                </a:schemeClr>
              </a:solidFill>
            </a:endParaRPr>
          </a:p>
        </p:txBody>
      </p:sp>
      <p:sp>
        <p:nvSpPr>
          <p:cNvPr id="3" name="Content Placeholder 2"/>
          <p:cNvSpPr>
            <a:spLocks noGrp="1"/>
          </p:cNvSpPr>
          <p:nvPr>
            <p:ph idx="1"/>
          </p:nvPr>
        </p:nvSpPr>
        <p:spPr>
          <a:xfrm>
            <a:off x="533400" y="1143000"/>
            <a:ext cx="8229600" cy="4648200"/>
          </a:xfrm>
        </p:spPr>
        <p:txBody>
          <a:bodyPr/>
          <a:lstStyle/>
          <a:p>
            <a:pPr algn="r" rtl="1">
              <a:lnSpc>
                <a:spcPct val="150000"/>
              </a:lnSpc>
            </a:pPr>
            <a:r>
              <a:rPr lang="fa-IR" sz="2000" b="1" dirty="0">
                <a:cs typeface="B Nazanin" pitchFamily="2" charset="-78"/>
              </a:rPr>
              <a:t>تهیه پیش نویس نامه در دو بخش انجام </a:t>
            </a:r>
            <a:r>
              <a:rPr lang="fa-IR" sz="2000" b="1" dirty="0" smtClean="0">
                <a:cs typeface="B Nazanin" pitchFamily="2" charset="-78"/>
              </a:rPr>
              <a:t>می‌شود</a:t>
            </a:r>
            <a:r>
              <a:rPr lang="fa-IR" sz="2000" b="1" dirty="0">
                <a:cs typeface="B Nazanin" pitchFamily="2" charset="-78"/>
              </a:rPr>
              <a:t>:</a:t>
            </a:r>
          </a:p>
          <a:p>
            <a:pPr algn="r" rtl="1">
              <a:lnSpc>
                <a:spcPct val="150000"/>
              </a:lnSpc>
              <a:buNone/>
            </a:pPr>
            <a:r>
              <a:rPr lang="fa-IR" sz="2000" b="1" dirty="0">
                <a:solidFill>
                  <a:srgbClr val="FF0000"/>
                </a:solidFill>
                <a:cs typeface="B Nazanin" pitchFamily="2" charset="-78"/>
              </a:rPr>
              <a:t>الف - مقدمات نگارش: </a:t>
            </a:r>
          </a:p>
          <a:p>
            <a:pPr algn="r" rtl="1">
              <a:lnSpc>
                <a:spcPct val="150000"/>
              </a:lnSpc>
              <a:buNone/>
            </a:pPr>
            <a:r>
              <a:rPr lang="fa-IR" sz="2000" b="1" dirty="0">
                <a:solidFill>
                  <a:schemeClr val="tx2">
                    <a:lumMod val="60000"/>
                    <a:lumOff val="40000"/>
                  </a:schemeClr>
                </a:solidFill>
                <a:cs typeface="B Nazanin" pitchFamily="2" charset="-78"/>
              </a:rPr>
              <a:t>1-گردآوری منابع مناسب </a:t>
            </a:r>
            <a:r>
              <a:rPr lang="fa-IR" sz="2000" b="1" dirty="0">
                <a:cs typeface="B Nazanin" pitchFamily="2" charset="-78"/>
              </a:rPr>
              <a:t>در تدوین نامه رسمی عبارتند </a:t>
            </a:r>
            <a:r>
              <a:rPr lang="fa-IR" sz="2000" b="1" dirty="0" smtClean="0">
                <a:cs typeface="B Nazanin" pitchFamily="2" charset="-78"/>
              </a:rPr>
              <a:t>از:</a:t>
            </a:r>
            <a:endParaRPr lang="fa-IR" sz="2000" b="1" dirty="0">
              <a:cs typeface="B Nazanin" pitchFamily="2" charset="-78"/>
            </a:endParaRPr>
          </a:p>
          <a:p>
            <a:pPr algn="r" rtl="1">
              <a:lnSpc>
                <a:spcPct val="150000"/>
              </a:lnSpc>
              <a:buNone/>
            </a:pPr>
            <a:r>
              <a:rPr lang="fa-IR" sz="2000" b="1" dirty="0" smtClean="0">
                <a:cs typeface="B Nazanin" pitchFamily="2" charset="-78"/>
              </a:rPr>
              <a:t>بخشنامه‌ها- </a:t>
            </a:r>
            <a:r>
              <a:rPr lang="fa-IR" sz="2000" b="1" dirty="0">
                <a:cs typeface="B Nazanin" pitchFamily="2" charset="-78"/>
              </a:rPr>
              <a:t>قوانین- آیین </a:t>
            </a:r>
            <a:r>
              <a:rPr lang="fa-IR" sz="2000" b="1" dirty="0" smtClean="0">
                <a:cs typeface="B Nazanin" pitchFamily="2" charset="-78"/>
              </a:rPr>
              <a:t>نامه‌ها- دستورالعمل‌ها- </a:t>
            </a:r>
            <a:r>
              <a:rPr lang="fa-IR" sz="2000" b="1" dirty="0">
                <a:cs typeface="B Nazanin" pitchFamily="2" charset="-78"/>
              </a:rPr>
              <a:t>کتب و نشریات و </a:t>
            </a:r>
            <a:r>
              <a:rPr lang="fa-IR" sz="2000" b="1" dirty="0" smtClean="0">
                <a:cs typeface="B Nazanin" pitchFamily="2" charset="-78"/>
              </a:rPr>
              <a:t>پرونده‌ها </a:t>
            </a:r>
            <a:r>
              <a:rPr lang="fa-IR" sz="2000" b="1" dirty="0">
                <a:cs typeface="B Nazanin" pitchFamily="2" charset="-78"/>
              </a:rPr>
              <a:t>و مکاتبات قبلی (منابع کتبی)- مشاوره از افراد مطلع و حتی مسئولین مافوق (منابع شفاهی)</a:t>
            </a:r>
          </a:p>
          <a:p>
            <a:pPr algn="r" rtl="1">
              <a:lnSpc>
                <a:spcPct val="150000"/>
              </a:lnSpc>
              <a:buNone/>
            </a:pPr>
            <a:r>
              <a:rPr lang="fa-IR" sz="2000" b="1" dirty="0">
                <a:cs typeface="B Nazanin" pitchFamily="2" charset="-78"/>
              </a:rPr>
              <a:t>2-تنظیم فهرستی از مطالب که قید آنها در نامه مورد نیاز است و تعیین </a:t>
            </a:r>
            <a:r>
              <a:rPr lang="fa-IR" sz="2000" b="1" dirty="0" smtClean="0">
                <a:cs typeface="B Nazanin" pitchFamily="2" charset="-78"/>
              </a:rPr>
              <a:t>اولویت‌های </a:t>
            </a:r>
            <a:r>
              <a:rPr lang="fa-IR" sz="2000" b="1" dirty="0">
                <a:cs typeface="B Nazanin" pitchFamily="2" charset="-78"/>
              </a:rPr>
              <a:t>درج آنها درنامه</a:t>
            </a:r>
          </a:p>
          <a:p>
            <a:pPr algn="r" rtl="1">
              <a:lnSpc>
                <a:spcPct val="150000"/>
              </a:lnSpc>
              <a:buNone/>
            </a:pPr>
            <a:r>
              <a:rPr lang="fa-IR" sz="2000" b="1" dirty="0">
                <a:solidFill>
                  <a:srgbClr val="FF0000"/>
                </a:solidFill>
                <a:cs typeface="B Nazanin" pitchFamily="2" charset="-78"/>
              </a:rPr>
              <a:t>ب- تدوین نامه: </a:t>
            </a:r>
            <a:r>
              <a:rPr lang="fa-IR" sz="2000" b="1" dirty="0">
                <a:cs typeface="B Nazanin" pitchFamily="2" charset="-78"/>
              </a:rPr>
              <a:t>نگارش متن با رعایت اصول نگارش با عناوین صحیح، دقیق و مطمئن و متن </a:t>
            </a:r>
            <a:r>
              <a:rPr lang="fa-IR" sz="2000" b="1" dirty="0" smtClean="0">
                <a:cs typeface="B Nazanin" pitchFamily="2" charset="-78"/>
              </a:rPr>
              <a:t>ساده، مختصر </a:t>
            </a:r>
            <a:r>
              <a:rPr lang="fa-IR" sz="2000" b="1" dirty="0">
                <a:cs typeface="B Nazanin" pitchFamily="2" charset="-78"/>
              </a:rPr>
              <a:t>و با </a:t>
            </a:r>
            <a:r>
              <a:rPr lang="fa-IR" sz="2000" b="1" dirty="0" smtClean="0">
                <a:cs typeface="B Nazanin" pitchFamily="2" charset="-78"/>
              </a:rPr>
              <a:t>مفهوم </a:t>
            </a:r>
            <a:r>
              <a:rPr lang="fa-IR" sz="2000" b="1" dirty="0">
                <a:cs typeface="B Nazanin" pitchFamily="2" charset="-78"/>
              </a:rPr>
              <a:t>جهت برقراری ارتباط موثر</a:t>
            </a:r>
          </a:p>
          <a:p>
            <a:pPr algn="r" rtl="1">
              <a:buNone/>
            </a:pPr>
            <a:endParaRPr lang="fa-IR" sz="2400" dirty="0">
              <a:cs typeface="B Titr" pitchFamily="2" charset="-78"/>
            </a:endParaRPr>
          </a:p>
          <a:p>
            <a:pPr algn="r" rtl="1">
              <a:buFont typeface="Wingdings" pitchFamily="2" charset="2"/>
              <a:buChar char="Ø"/>
            </a:pPr>
            <a:endParaRPr lang="fa-IR" sz="2400" dirty="0">
              <a:cs typeface="B Titr" pitchFamily="2" charset="-78"/>
            </a:endParaRPr>
          </a:p>
          <a:p>
            <a:pPr algn="r" rtl="1">
              <a:buNone/>
            </a:pPr>
            <a:endParaRPr lang="fa-IR" sz="2400" dirty="0">
              <a:cs typeface="B Titr" pitchFamily="2" charset="-78"/>
            </a:endParaRPr>
          </a:p>
        </p:txBody>
      </p:sp>
      <p:pic>
        <p:nvPicPr>
          <p:cNvPr id="4" name="Picture 3" descr="logo.JPG"/>
          <p:cNvPicPr/>
          <p:nvPr/>
        </p:nvPicPr>
        <p:blipFill>
          <a:blip r:embed="rId2" cstate="print"/>
          <a:stretch>
            <a:fillRect/>
          </a:stretch>
        </p:blipFill>
        <p:spPr>
          <a:xfrm>
            <a:off x="2" y="152402"/>
            <a:ext cx="1018681" cy="12112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3625134886"/>
              </p:ext>
            </p:extLst>
          </p:nvPr>
        </p:nvGraphicFramePr>
        <p:xfrm>
          <a:off x="1524000" y="648716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a-IR" dirty="0" smtClean="0">
                <a:solidFill>
                  <a:schemeClr val="tx1">
                    <a:lumMod val="60000"/>
                    <a:lumOff val="40000"/>
                  </a:schemeClr>
                </a:solidFill>
              </a:rPr>
              <a:t>بررسی پیش نویس </a:t>
            </a:r>
          </a:p>
        </p:txBody>
      </p:sp>
      <p:sp>
        <p:nvSpPr>
          <p:cNvPr id="30723" name="Content Placeholder 2"/>
          <p:cNvSpPr>
            <a:spLocks noGrp="1"/>
          </p:cNvSpPr>
          <p:nvPr>
            <p:ph idx="1"/>
          </p:nvPr>
        </p:nvSpPr>
        <p:spPr/>
        <p:txBody>
          <a:bodyPr/>
          <a:lstStyle/>
          <a:p>
            <a:pPr algn="r">
              <a:buNone/>
            </a:pPr>
            <a:r>
              <a:rPr lang="fa-IR" sz="2000" b="1" dirty="0">
                <a:solidFill>
                  <a:srgbClr val="FF0000"/>
                </a:solidFill>
                <a:cs typeface="B Nazanin" pitchFamily="2" charset="-78"/>
              </a:rPr>
              <a:t>بررسی پیش نویس:</a:t>
            </a:r>
          </a:p>
          <a:p>
            <a:pPr algn="r">
              <a:buNone/>
            </a:pPr>
            <a:r>
              <a:rPr lang="fa-IR" sz="2000" b="1" dirty="0">
                <a:cs typeface="B Nazanin" pitchFamily="2" charset="-78"/>
              </a:rPr>
              <a:t>پس از تهیه پیش نویس و قبل از تایپ </a:t>
            </a:r>
            <a:r>
              <a:rPr lang="fa-IR" sz="2000" b="1" dirty="0" smtClean="0">
                <a:cs typeface="B Nazanin" pitchFamily="2" charset="-78"/>
              </a:rPr>
              <a:t>نامه، </a:t>
            </a:r>
            <a:r>
              <a:rPr lang="fa-IR" sz="2000" b="1" dirty="0">
                <a:cs typeface="B Nazanin" pitchFamily="2" charset="-78"/>
              </a:rPr>
              <a:t>برای حصول اطمینان از کفایت و </a:t>
            </a:r>
            <a:r>
              <a:rPr lang="fa-IR" sz="2000" b="1" dirty="0" smtClean="0">
                <a:cs typeface="B Nazanin" pitchFamily="2" charset="-78"/>
              </a:rPr>
              <a:t>کارایی </a:t>
            </a:r>
            <a:r>
              <a:rPr lang="fa-IR" sz="2000" b="1" dirty="0">
                <a:cs typeface="B Nazanin" pitchFamily="2" charset="-78"/>
              </a:rPr>
              <a:t>و تأثیر مطلوب نامه </a:t>
            </a:r>
            <a:r>
              <a:rPr lang="fa-IR" sz="2000" b="1" dirty="0" smtClean="0">
                <a:cs typeface="B Nazanin" pitchFamily="2" charset="-78"/>
              </a:rPr>
              <a:t>اقدام به </a:t>
            </a:r>
            <a:r>
              <a:rPr lang="fa-IR" sz="2000" b="1" dirty="0">
                <a:cs typeface="B Nazanin" pitchFamily="2" charset="-78"/>
              </a:rPr>
              <a:t>بررسی نهایی با استفاده از چک لیست </a:t>
            </a:r>
            <a:r>
              <a:rPr lang="fa-IR" sz="2000" b="1" dirty="0" smtClean="0">
                <a:cs typeface="B Nazanin" pitchFamily="2" charset="-78"/>
              </a:rPr>
              <a:t>می‌نماییم</a:t>
            </a:r>
            <a:r>
              <a:rPr lang="fa-IR" sz="2000" b="1" dirty="0">
                <a:cs typeface="B Nazanin" pitchFamily="2" charset="-78"/>
              </a:rPr>
              <a:t>.</a:t>
            </a:r>
          </a:p>
          <a:p>
            <a:pPr algn="r">
              <a:buNone/>
            </a:pPr>
            <a:r>
              <a:rPr lang="fa-IR" sz="2000" b="1" dirty="0">
                <a:solidFill>
                  <a:srgbClr val="FF0000"/>
                </a:solidFill>
                <a:cs typeface="B Nazanin" pitchFamily="2" charset="-78"/>
              </a:rPr>
              <a:t>بهتر است برای تهیه پیش نویس به موارد زیر توجه شود:</a:t>
            </a:r>
          </a:p>
          <a:p>
            <a:pPr algn="r">
              <a:buNone/>
            </a:pPr>
            <a:r>
              <a:rPr lang="fa-IR" sz="2000" b="1" dirty="0">
                <a:cs typeface="B Nazanin" pitchFamily="2" charset="-78"/>
              </a:rPr>
              <a:t>با خط خوش و خوانا نوشته شود.</a:t>
            </a:r>
            <a:endParaRPr lang="fa-IR" sz="2000" b="1" dirty="0">
              <a:solidFill>
                <a:srgbClr val="FF0000"/>
              </a:solidFill>
              <a:cs typeface="B Nazanin" pitchFamily="2" charset="-78"/>
            </a:endParaRPr>
          </a:p>
          <a:p>
            <a:pPr algn="r">
              <a:buNone/>
            </a:pPr>
            <a:r>
              <a:rPr lang="fa-IR" sz="2000" b="1" dirty="0">
                <a:cs typeface="B Nazanin" pitchFamily="2" charset="-78"/>
              </a:rPr>
              <a:t>از کاغذ های پیش نویس اداری استفاده شود.</a:t>
            </a:r>
          </a:p>
          <a:p>
            <a:pPr algn="r">
              <a:buNone/>
            </a:pPr>
            <a:r>
              <a:rPr lang="fa-IR" sz="2000" b="1" dirty="0">
                <a:cs typeface="B Nazanin" pitchFamily="2" charset="-78"/>
              </a:rPr>
              <a:t>در صورت خط خوردگی </a:t>
            </a:r>
            <a:r>
              <a:rPr lang="fa-IR" sz="2000" b="1" dirty="0" smtClean="0">
                <a:cs typeface="B Nazanin" pitchFamily="2" charset="-78"/>
              </a:rPr>
              <a:t>زیاد، </a:t>
            </a:r>
            <a:r>
              <a:rPr lang="fa-IR" sz="2000" b="1" dirty="0">
                <a:cs typeface="B Nazanin" pitchFamily="2" charset="-78"/>
              </a:rPr>
              <a:t>بهتر است بازنویسی شود.</a:t>
            </a:r>
          </a:p>
          <a:p>
            <a:pPr algn="r">
              <a:buNone/>
            </a:pPr>
            <a:r>
              <a:rPr lang="fa-IR" sz="2000" b="1" dirty="0">
                <a:cs typeface="B Nazanin" pitchFamily="2" charset="-78"/>
              </a:rPr>
              <a:t>بمنظور اعمال </a:t>
            </a:r>
            <a:r>
              <a:rPr lang="fa-IR" sz="2000" b="1" dirty="0" smtClean="0">
                <a:cs typeface="B Nazanin" pitchFamily="2" charset="-78"/>
              </a:rPr>
              <a:t>تغییرات، </a:t>
            </a:r>
            <a:r>
              <a:rPr lang="fa-IR" sz="2000" b="1" u="sng" dirty="0" smtClean="0">
                <a:cs typeface="B Nazanin" pitchFamily="2" charset="-78"/>
              </a:rPr>
              <a:t>فاصله </a:t>
            </a:r>
            <a:r>
              <a:rPr lang="fa-IR" sz="2000" b="1" u="sng" dirty="0">
                <a:cs typeface="B Nazanin" pitchFamily="2" charset="-78"/>
              </a:rPr>
              <a:t>خط ها از یکدیگر حداقل 15 میلیمتر </a:t>
            </a:r>
            <a:r>
              <a:rPr lang="fa-IR" sz="2000" b="1" dirty="0">
                <a:cs typeface="B Nazanin" pitchFamily="2" charset="-78"/>
              </a:rPr>
              <a:t>باشد.</a:t>
            </a:r>
          </a:p>
          <a:p>
            <a:pPr algn="r">
              <a:buNone/>
            </a:pPr>
            <a:r>
              <a:rPr lang="fa-IR" sz="2000" b="1" dirty="0">
                <a:cs typeface="B Nazanin" pitchFamily="2" charset="-78"/>
              </a:rPr>
              <a:t>در چهار سوی متن پیش نویس حاشیه کافی برای اصلاحات در نظر گرفته شود.</a:t>
            </a:r>
          </a:p>
          <a:p>
            <a:pPr algn="r">
              <a:buNone/>
            </a:pPr>
            <a:r>
              <a:rPr lang="fa-IR" sz="2000" b="1" dirty="0">
                <a:cs typeface="B Nazanin" pitchFamily="2" charset="-78"/>
              </a:rPr>
              <a:t>درستی املای کلمات کنترل در صورت تردید به فرهنگ لغات مراجعه شود.</a:t>
            </a:r>
          </a:p>
          <a:p>
            <a:pPr algn="r">
              <a:buNone/>
            </a:pPr>
            <a:r>
              <a:rPr lang="fa-IR" sz="2000" b="1" dirty="0">
                <a:cs typeface="B Nazanin" pitchFamily="2" charset="-78"/>
              </a:rPr>
              <a:t>سعی شود هماهنگی لازم بین روال نوشته و موضوع و هدف نامه وجود داشته باشد.</a:t>
            </a:r>
          </a:p>
          <a:p>
            <a:pPr algn="r">
              <a:buNone/>
            </a:pPr>
            <a:r>
              <a:rPr lang="fa-IR" sz="2000" b="1" dirty="0">
                <a:cs typeface="B Nazanin" pitchFamily="2" charset="-78"/>
              </a:rPr>
              <a:t>نشان گذاری و آیین آن بخوبی رعایت شود.</a:t>
            </a:r>
          </a:p>
          <a:p>
            <a:pPr algn="r">
              <a:buNone/>
            </a:pPr>
            <a:r>
              <a:rPr lang="fa-IR" sz="2000" dirty="0">
                <a:solidFill>
                  <a:srgbClr val="FF0000"/>
                </a:solidFill>
                <a:cs typeface="B Nazanin" pitchFamily="2" charset="-78"/>
              </a:rPr>
              <a:t> </a:t>
            </a:r>
            <a:endParaRPr lang="fa-IR" sz="2000" dirty="0">
              <a:cs typeface="B Nazanin" pitchFamily="2" charset="-78"/>
            </a:endParaRPr>
          </a:p>
          <a:p>
            <a:pPr algn="r">
              <a:buNone/>
            </a:pPr>
            <a:endParaRPr lang="en-US" sz="2000" dirty="0">
              <a:cs typeface="B Nazanin" pitchFamily="2" charset="-78"/>
            </a:endParaRPr>
          </a:p>
          <a:p>
            <a:pPr algn="ctr"/>
            <a:endParaRPr lang="en-US" b="1" dirty="0" smtClean="0"/>
          </a:p>
          <a:p>
            <a:pPr algn="r">
              <a:buNone/>
            </a:pPr>
            <a:endParaRPr lang="en-US" b="1" dirty="0" smtClean="0"/>
          </a:p>
        </p:txBody>
      </p:sp>
      <p:pic>
        <p:nvPicPr>
          <p:cNvPr id="30724"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5" name="Rectangle 4"/>
          <p:cNvSpPr/>
          <p:nvPr/>
        </p:nvSpPr>
        <p:spPr>
          <a:xfrm>
            <a:off x="304800" y="6324602"/>
            <a:ext cx="6553200" cy="369332"/>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                                دوره آموزشي آیین نگارش و مکاتبات اداری</a:t>
            </a:r>
            <a:endParaRPr lang="en-US" kern="0" dirty="0">
              <a:solidFill>
                <a:srgbClr val="7030A0"/>
              </a:solidFill>
              <a:latin typeface="Arial"/>
              <a:cs typeface="B Titr" pitchFamily="2" charset="-78"/>
            </a:endParaRPr>
          </a:p>
        </p:txBody>
      </p:sp>
      <p:pic>
        <p:nvPicPr>
          <p:cNvPr id="6" name="Picture 5"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fa-IR" smtClean="0"/>
          </a:p>
        </p:txBody>
      </p:sp>
      <p:sp>
        <p:nvSpPr>
          <p:cNvPr id="31747" name="Content Placeholder 2"/>
          <p:cNvSpPr>
            <a:spLocks noGrp="1"/>
          </p:cNvSpPr>
          <p:nvPr>
            <p:ph idx="1"/>
          </p:nvPr>
        </p:nvSpPr>
        <p:spPr>
          <a:xfrm>
            <a:off x="457200" y="1524000"/>
            <a:ext cx="8229600" cy="5105400"/>
          </a:xfrm>
        </p:spPr>
        <p:txBody>
          <a:bodyPr/>
          <a:lstStyle/>
          <a:p>
            <a:pPr algn="r" rtl="1">
              <a:buNone/>
            </a:pPr>
            <a:endParaRPr lang="fa-IR" sz="2400" b="1" dirty="0"/>
          </a:p>
          <a:p>
            <a:pPr algn="r" rtl="1">
              <a:buFont typeface="Wingdings" pitchFamily="2" charset="2"/>
              <a:buNone/>
            </a:pPr>
            <a:endParaRPr lang="en-US" sz="2400" b="1" dirty="0"/>
          </a:p>
          <a:p>
            <a:pPr>
              <a:buFont typeface="Wingdings" pitchFamily="2" charset="2"/>
              <a:buNone/>
            </a:pPr>
            <a:r>
              <a:rPr lang="fa-IR" dirty="0" smtClean="0"/>
              <a:t>   </a:t>
            </a:r>
          </a:p>
        </p:txBody>
      </p:sp>
      <p:pic>
        <p:nvPicPr>
          <p:cNvPr id="31748"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6" name="Rectangle 5"/>
          <p:cNvSpPr/>
          <p:nvPr/>
        </p:nvSpPr>
        <p:spPr>
          <a:xfrm>
            <a:off x="533400" y="6324600"/>
            <a:ext cx="6324600" cy="369888"/>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                                      دوره آموزشي آیین </a:t>
            </a:r>
            <a:r>
              <a:rPr lang="fa-IR" kern="0" dirty="0" smtClean="0">
                <a:solidFill>
                  <a:srgbClr val="7030A0"/>
                </a:solidFill>
                <a:latin typeface="Arial"/>
                <a:cs typeface="B Titr" pitchFamily="2" charset="-78"/>
              </a:rPr>
              <a:t>نگارش و مکاتبات اداری</a:t>
            </a:r>
            <a:endParaRPr lang="en-US" kern="0" dirty="0">
              <a:solidFill>
                <a:srgbClr val="7030A0"/>
              </a:solidFill>
              <a:latin typeface="Arial"/>
              <a:cs typeface="B Titr" pitchFamily="2" charset="-78"/>
            </a:endParaRPr>
          </a:p>
        </p:txBody>
      </p:sp>
      <p:pic>
        <p:nvPicPr>
          <p:cNvPr id="7" name="Picture 6" descr="logo.JPG"/>
          <p:cNvPicPr/>
          <p:nvPr/>
        </p:nvPicPr>
        <p:blipFill>
          <a:blip r:embed="rId3" cstate="print"/>
          <a:stretch>
            <a:fillRect/>
          </a:stretch>
        </p:blipFill>
        <p:spPr>
          <a:xfrm>
            <a:off x="2" y="152402"/>
            <a:ext cx="1018681" cy="1211283"/>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828802" y="2"/>
            <a:ext cx="4676775" cy="6200775"/>
          </a:xfrm>
          <a:prstGeom prst="rect">
            <a:avLst/>
          </a:prstGeom>
          <a:noFill/>
          <a:ln w="9525">
            <a:noFill/>
            <a:miter lim="800000"/>
            <a:headEnd/>
            <a:tailEnd/>
          </a:ln>
          <a:effectLst/>
        </p:spPr>
      </p:pic>
    </p:spTree>
  </p:cSld>
  <p:clrMapOvr>
    <a:masterClrMapping/>
  </p:clrMapOvr>
  <p:transition spd="med">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fa-IR" dirty="0" smtClean="0"/>
          </a:p>
        </p:txBody>
      </p:sp>
      <p:sp>
        <p:nvSpPr>
          <p:cNvPr id="32771" name="Content Placeholder 2"/>
          <p:cNvSpPr>
            <a:spLocks noGrp="1"/>
          </p:cNvSpPr>
          <p:nvPr>
            <p:ph idx="1"/>
          </p:nvPr>
        </p:nvSpPr>
        <p:spPr>
          <a:xfrm>
            <a:off x="457200" y="1219200"/>
            <a:ext cx="8229600" cy="4724400"/>
          </a:xfrm>
        </p:spPr>
        <p:txBody>
          <a:bodyPr/>
          <a:lstStyle/>
          <a:p>
            <a:pPr algn="r" rtl="1">
              <a:buNone/>
            </a:pPr>
            <a:endParaRPr lang="en-US" b="1" dirty="0" smtClean="0"/>
          </a:p>
          <a:p>
            <a:endParaRPr lang="fa-IR" dirty="0" smtClean="0"/>
          </a:p>
        </p:txBody>
      </p:sp>
      <p:pic>
        <p:nvPicPr>
          <p:cNvPr id="32772"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5" name="Rectangle 4"/>
          <p:cNvSpPr/>
          <p:nvPr/>
        </p:nvSpPr>
        <p:spPr>
          <a:xfrm>
            <a:off x="304800" y="6324600"/>
            <a:ext cx="6553200" cy="369888"/>
          </a:xfrm>
          <a:prstGeom prst="rect">
            <a:avLst/>
          </a:prstGeom>
        </p:spPr>
        <p:txBody>
          <a:bodyPr>
            <a:spAutoFit/>
          </a:bodyPr>
          <a:lstStyle/>
          <a:p>
            <a:pPr>
              <a:defRPr/>
            </a:pPr>
            <a:r>
              <a:rPr lang="fa-IR" kern="0" dirty="0">
                <a:solidFill>
                  <a:srgbClr val="7030A0"/>
                </a:solidFill>
                <a:latin typeface="Arial"/>
                <a:cs typeface="B Titr" pitchFamily="2" charset="-78"/>
              </a:rPr>
              <a:t>دوره آموزشي آیین </a:t>
            </a:r>
            <a:r>
              <a:rPr lang="fa-IR" kern="0" dirty="0" smtClean="0">
                <a:solidFill>
                  <a:srgbClr val="7030A0"/>
                </a:solidFill>
                <a:latin typeface="Arial"/>
                <a:cs typeface="B Titr" pitchFamily="2" charset="-78"/>
              </a:rPr>
              <a:t>نگارش و مکاتبات اداری</a:t>
            </a:r>
            <a:endParaRPr lang="fa-IR" dirty="0"/>
          </a:p>
        </p:txBody>
      </p:sp>
      <p:pic>
        <p:nvPicPr>
          <p:cNvPr id="6" name="Picture 5" descr="logo.JPG"/>
          <p:cNvPicPr/>
          <p:nvPr/>
        </p:nvPicPr>
        <p:blipFill>
          <a:blip r:embed="rId3" cstate="print"/>
          <a:stretch>
            <a:fillRect/>
          </a:stretch>
        </p:blipFill>
        <p:spPr>
          <a:xfrm>
            <a:off x="2" y="152402"/>
            <a:ext cx="1018681" cy="1211283"/>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1905002" y="457200"/>
            <a:ext cx="4695825" cy="5486400"/>
          </a:xfrm>
          <a:prstGeom prst="rect">
            <a:avLst/>
          </a:prstGeom>
          <a:noFill/>
          <a:ln w="9525">
            <a:noFill/>
            <a:miter lim="800000"/>
            <a:headEnd/>
            <a:tailEnd/>
          </a:ln>
          <a:effectLst/>
        </p:spPr>
      </p:pic>
    </p:spTree>
  </p:cSld>
  <p:clrMapOvr>
    <a:masterClrMapping/>
  </p:clrMapOvr>
  <p:transition spd="med">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fa-IR" dirty="0" smtClean="0">
                <a:solidFill>
                  <a:schemeClr val="tx1">
                    <a:lumMod val="60000"/>
                    <a:lumOff val="40000"/>
                  </a:schemeClr>
                </a:solidFill>
              </a:rPr>
              <a:t>سایر نوشته های اداری</a:t>
            </a:r>
          </a:p>
        </p:txBody>
      </p:sp>
      <p:sp>
        <p:nvSpPr>
          <p:cNvPr id="33795" name="Content Placeholder 2"/>
          <p:cNvSpPr>
            <a:spLocks noGrp="1"/>
          </p:cNvSpPr>
          <p:nvPr>
            <p:ph idx="1"/>
          </p:nvPr>
        </p:nvSpPr>
        <p:spPr/>
        <p:txBody>
          <a:bodyPr/>
          <a:lstStyle/>
          <a:p>
            <a:pPr algn="r" rtl="1"/>
            <a:r>
              <a:rPr lang="fa-IR" sz="2000" b="1" dirty="0">
                <a:cs typeface="B Nazanin" pitchFamily="2" charset="-78"/>
              </a:rPr>
              <a:t>بخشنامه</a:t>
            </a:r>
          </a:p>
          <a:p>
            <a:pPr algn="r" rtl="1"/>
            <a:r>
              <a:rPr lang="fa-IR" sz="2000" b="1" dirty="0">
                <a:cs typeface="B Nazanin" pitchFamily="2" charset="-78"/>
              </a:rPr>
              <a:t>صورت جلسه</a:t>
            </a:r>
          </a:p>
          <a:p>
            <a:pPr algn="r" rtl="1"/>
            <a:r>
              <a:rPr lang="fa-IR" sz="2000" b="1" dirty="0">
                <a:cs typeface="B Nazanin" pitchFamily="2" charset="-78"/>
              </a:rPr>
              <a:t>دستورالعمل</a:t>
            </a:r>
          </a:p>
          <a:p>
            <a:pPr algn="r" rtl="1"/>
            <a:r>
              <a:rPr lang="fa-IR" sz="2000" b="1" dirty="0" smtClean="0">
                <a:cs typeface="B Nazanin" pitchFamily="2" charset="-78"/>
              </a:rPr>
              <a:t>احکام، </a:t>
            </a:r>
            <a:r>
              <a:rPr lang="fa-IR" sz="2000" b="1" dirty="0">
                <a:cs typeface="B Nazanin" pitchFamily="2" charset="-78"/>
              </a:rPr>
              <a:t>فرم های اداری و دفاتر</a:t>
            </a:r>
            <a:r>
              <a:rPr lang="ar-SA" sz="2000" b="1" dirty="0">
                <a:cs typeface="B Nazanin" pitchFamily="2" charset="-78"/>
              </a:rPr>
              <a:t> </a:t>
            </a:r>
            <a:endParaRPr lang="fa-IR" sz="2000" b="1" dirty="0">
              <a:cs typeface="B Nazanin" pitchFamily="2" charset="-78"/>
            </a:endParaRPr>
          </a:p>
          <a:p>
            <a:pPr algn="r" rtl="1">
              <a:buNone/>
            </a:pPr>
            <a:endParaRPr lang="fa-IR" sz="2000" b="1" dirty="0">
              <a:cs typeface="B Nazanin" pitchFamily="2" charset="-78"/>
            </a:endParaRPr>
          </a:p>
          <a:p>
            <a:pPr algn="r" rtl="1">
              <a:buNone/>
            </a:pPr>
            <a:r>
              <a:rPr lang="fa-IR" sz="2000" b="1" dirty="0">
                <a:solidFill>
                  <a:srgbClr val="FF0000"/>
                </a:solidFill>
                <a:cs typeface="B Nazanin" pitchFamily="2" charset="-78"/>
              </a:rPr>
              <a:t>بخشنامه : </a:t>
            </a:r>
          </a:p>
          <a:p>
            <a:pPr algn="r" rtl="1">
              <a:buFontTx/>
              <a:buChar char="-"/>
            </a:pPr>
            <a:r>
              <a:rPr lang="fa-IR" sz="2000" b="1" dirty="0">
                <a:cs typeface="B Nazanin" pitchFamily="2" charset="-78"/>
              </a:rPr>
              <a:t>از انواع نامه های اداری است.</a:t>
            </a:r>
          </a:p>
          <a:p>
            <a:pPr algn="r" rtl="1">
              <a:buFontTx/>
              <a:buChar char="-"/>
            </a:pPr>
            <a:r>
              <a:rPr lang="fa-IR" sz="2000" b="1" dirty="0">
                <a:cs typeface="B Nazanin" pitchFamily="2" charset="-78"/>
              </a:rPr>
              <a:t>معمولا“ بیش از یک مخاطب دارد.</a:t>
            </a:r>
          </a:p>
          <a:p>
            <a:pPr algn="r" rtl="1">
              <a:buFontTx/>
              <a:buChar char="-"/>
            </a:pPr>
            <a:r>
              <a:rPr lang="fa-IR" sz="2000" b="1" dirty="0">
                <a:cs typeface="B Nazanin" pitchFamily="2" charset="-78"/>
              </a:rPr>
              <a:t>برای ایجاد هماهنگی و رویه ای یکنواخت در انجام امور و همچنین ابلاغ </a:t>
            </a:r>
            <a:r>
              <a:rPr lang="fa-IR" sz="2000" b="1" dirty="0" smtClean="0">
                <a:cs typeface="B Nazanin" pitchFamily="2" charset="-78"/>
              </a:rPr>
              <a:t>دستورات، </a:t>
            </a:r>
            <a:r>
              <a:rPr lang="fa-IR" sz="2000" b="1" dirty="0">
                <a:cs typeface="B Nazanin" pitchFamily="2" charset="-78"/>
              </a:rPr>
              <a:t>مقررات و ضوابط صادر </a:t>
            </a:r>
            <a:r>
              <a:rPr lang="fa-IR" sz="2000" b="1" dirty="0" smtClean="0">
                <a:cs typeface="B Nazanin" pitchFamily="2" charset="-78"/>
              </a:rPr>
              <a:t>می‌گردد</a:t>
            </a:r>
            <a:r>
              <a:rPr lang="fa-IR" sz="2000" b="1" dirty="0">
                <a:cs typeface="B Nazanin" pitchFamily="2" charset="-78"/>
              </a:rPr>
              <a:t>.</a:t>
            </a:r>
            <a:endParaRPr lang="en-US" sz="2000" b="1" dirty="0">
              <a:cs typeface="B Nazanin" pitchFamily="2" charset="-78"/>
            </a:endParaRPr>
          </a:p>
          <a:p>
            <a:pPr algn="r"/>
            <a:endParaRPr lang="fa-IR" dirty="0" smtClean="0"/>
          </a:p>
        </p:txBody>
      </p:sp>
      <p:pic>
        <p:nvPicPr>
          <p:cNvPr id="33796"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5" name="Rectangle 4"/>
          <p:cNvSpPr/>
          <p:nvPr/>
        </p:nvSpPr>
        <p:spPr>
          <a:xfrm>
            <a:off x="533400" y="6324600"/>
            <a:ext cx="6324600" cy="369888"/>
          </a:xfrm>
          <a:prstGeom prst="rect">
            <a:avLst/>
          </a:prstGeom>
        </p:spPr>
        <p:txBody>
          <a:bodyPr>
            <a:spAutoFit/>
          </a:bodyPr>
          <a:lstStyle/>
          <a:p>
            <a:pPr>
              <a:defRPr/>
            </a:pPr>
            <a:r>
              <a:rPr lang="fa-IR" kern="0" dirty="0">
                <a:solidFill>
                  <a:srgbClr val="7030A0"/>
                </a:solidFill>
                <a:latin typeface="Arial"/>
                <a:cs typeface="B Titr" pitchFamily="2" charset="-78"/>
              </a:rPr>
              <a:t>دوره آموزشي آیین </a:t>
            </a:r>
            <a:r>
              <a:rPr lang="fa-IR" kern="0" dirty="0" smtClean="0">
                <a:solidFill>
                  <a:srgbClr val="7030A0"/>
                </a:solidFill>
                <a:latin typeface="Arial"/>
                <a:cs typeface="B Titr" pitchFamily="2" charset="-78"/>
              </a:rPr>
              <a:t>نگارش و مکاتبات اداری</a:t>
            </a:r>
            <a:endParaRPr lang="fa-IR" dirty="0"/>
          </a:p>
        </p:txBody>
      </p:sp>
      <p:pic>
        <p:nvPicPr>
          <p:cNvPr id="6" name="Picture 5"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a-IR" b="1" dirty="0" smtClean="0">
                <a:solidFill>
                  <a:schemeClr val="tx1">
                    <a:lumMod val="60000"/>
                    <a:lumOff val="40000"/>
                  </a:schemeClr>
                </a:solidFill>
              </a:rPr>
              <a:t>بخشنامه</a:t>
            </a:r>
          </a:p>
        </p:txBody>
      </p:sp>
      <p:sp>
        <p:nvSpPr>
          <p:cNvPr id="3" name="Content Placeholder 2"/>
          <p:cNvSpPr>
            <a:spLocks noGrp="1"/>
          </p:cNvSpPr>
          <p:nvPr>
            <p:ph idx="1"/>
          </p:nvPr>
        </p:nvSpPr>
        <p:spPr/>
        <p:txBody>
          <a:bodyPr/>
          <a:lstStyle/>
          <a:p>
            <a:pPr algn="just" rtl="1">
              <a:defRPr/>
            </a:pPr>
            <a:r>
              <a:rPr lang="fa-IR" sz="2400" b="1" dirty="0">
                <a:solidFill>
                  <a:srgbClr val="FF5050"/>
                </a:solidFill>
                <a:cs typeface="B Nazanin" pitchFamily="2" charset="-78"/>
              </a:rPr>
              <a:t>هدف از صدور بخشنامه: </a:t>
            </a:r>
            <a:r>
              <a:rPr lang="fa-IR" sz="2000" b="1" dirty="0">
                <a:cs typeface="B Nazanin" pitchFamily="2" charset="-78"/>
              </a:rPr>
              <a:t>ابلاغ قوانین و مقررات – ارائه اطلاعات- ابلاغ دستورالعمل – درخواست گزارش – ابلاغ رویه های کاری بمنظور انجام هماهنگی و </a:t>
            </a:r>
            <a:r>
              <a:rPr lang="fa-IR" sz="2000" b="1" dirty="0" smtClean="0">
                <a:cs typeface="B Nazanin" pitchFamily="2" charset="-78"/>
              </a:rPr>
              <a:t>آموزش‌های </a:t>
            </a:r>
            <a:r>
              <a:rPr lang="fa-IR" sz="2000" b="1" dirty="0">
                <a:cs typeface="B Nazanin" pitchFamily="2" charset="-78"/>
              </a:rPr>
              <a:t>لازم بمنظور اجرای یکنواخت امور</a:t>
            </a:r>
          </a:p>
          <a:p>
            <a:pPr algn="just" rtl="1">
              <a:defRPr/>
            </a:pPr>
            <a:r>
              <a:rPr lang="fa-IR" sz="2000" b="1" dirty="0">
                <a:cs typeface="B Nazanin" pitchFamily="2" charset="-78"/>
              </a:rPr>
              <a:t>تدوین بخشنامه: از عناوین به ، از و موضوع استفاده </a:t>
            </a:r>
            <a:r>
              <a:rPr lang="fa-IR" sz="2000" b="1" dirty="0" smtClean="0">
                <a:cs typeface="B Nazanin" pitchFamily="2" charset="-78"/>
              </a:rPr>
              <a:t>نمی‌شود</a:t>
            </a:r>
            <a:r>
              <a:rPr lang="fa-IR" sz="2000" b="1" dirty="0">
                <a:cs typeface="B Nazanin" pitchFamily="2" charset="-78"/>
              </a:rPr>
              <a:t>. در وسط </a:t>
            </a:r>
            <a:r>
              <a:rPr lang="fa-IR" sz="2000" b="1" dirty="0" smtClean="0">
                <a:cs typeface="B Nazanin" pitchFamily="2" charset="-78"/>
              </a:rPr>
              <a:t>سطر اول </a:t>
            </a:r>
            <a:r>
              <a:rPr lang="fa-IR" sz="2000" b="1" dirty="0">
                <a:cs typeface="B Nazanin" pitchFamily="2" charset="-78"/>
              </a:rPr>
              <a:t>کلمه </a:t>
            </a:r>
            <a:r>
              <a:rPr lang="fa-IR" sz="2000" b="1" dirty="0">
                <a:solidFill>
                  <a:srgbClr val="FF0000"/>
                </a:solidFill>
                <a:cs typeface="B Nazanin" pitchFamily="2" charset="-78"/>
              </a:rPr>
              <a:t>بخشنامه</a:t>
            </a:r>
            <a:r>
              <a:rPr lang="fa-IR" sz="2000" b="1" dirty="0">
                <a:cs typeface="B Nazanin" pitchFamily="2" charset="-78"/>
              </a:rPr>
              <a:t> درج می </a:t>
            </a:r>
            <a:r>
              <a:rPr lang="fa-IR" sz="2000" b="1" dirty="0" smtClean="0">
                <a:cs typeface="B Nazanin" pitchFamily="2" charset="-78"/>
              </a:rPr>
              <a:t>شود و </a:t>
            </a:r>
            <a:r>
              <a:rPr lang="fa-IR" sz="2000" b="1" dirty="0">
                <a:cs typeface="B Nazanin" pitchFamily="2" charset="-78"/>
              </a:rPr>
              <a:t>در ادامه متن بخشنامه آورده </a:t>
            </a:r>
            <a:r>
              <a:rPr lang="fa-IR" sz="2000" b="1" dirty="0" smtClean="0">
                <a:cs typeface="B Nazanin" pitchFamily="2" charset="-78"/>
              </a:rPr>
              <a:t>می‌شود</a:t>
            </a:r>
            <a:r>
              <a:rPr lang="fa-IR" sz="2000" b="1" dirty="0">
                <a:cs typeface="B Nazanin" pitchFamily="2" charset="-78"/>
              </a:rPr>
              <a:t>. در درج عناوین گیرندگان از رده های سازمانی بالاتر به </a:t>
            </a:r>
            <a:r>
              <a:rPr lang="fa-IR" sz="2000" b="1" dirty="0" smtClean="0">
                <a:cs typeface="B Nazanin" pitchFamily="2" charset="-78"/>
              </a:rPr>
              <a:t>پایین‌تر </a:t>
            </a:r>
            <a:r>
              <a:rPr lang="fa-IR" sz="2000" b="1" dirty="0">
                <a:cs typeface="B Nazanin" pitchFamily="2" charset="-78"/>
              </a:rPr>
              <a:t>اقدام </a:t>
            </a:r>
            <a:r>
              <a:rPr lang="fa-IR" sz="2000" b="1" dirty="0" smtClean="0">
                <a:cs typeface="B Nazanin" pitchFamily="2" charset="-78"/>
              </a:rPr>
              <a:t>می‌شود</a:t>
            </a:r>
            <a:r>
              <a:rPr lang="fa-IR" sz="2000" b="1" dirty="0">
                <a:cs typeface="B Nazanin" pitchFamily="2" charset="-78"/>
              </a:rPr>
              <a:t>.</a:t>
            </a:r>
          </a:p>
          <a:p>
            <a:pPr algn="just" rtl="1">
              <a:buNone/>
              <a:defRPr/>
            </a:pPr>
            <a:r>
              <a:rPr lang="fa-IR" sz="2000" b="1" dirty="0">
                <a:cs typeface="B Nazanin" pitchFamily="2" charset="-78"/>
              </a:rPr>
              <a:t>متن بخشنامه نیز دارای سه قسمت است: </a:t>
            </a:r>
            <a:r>
              <a:rPr lang="fa-IR" sz="2000" b="1" dirty="0">
                <a:solidFill>
                  <a:srgbClr val="FF0000"/>
                </a:solidFill>
                <a:cs typeface="B Nazanin" pitchFamily="2" charset="-78"/>
              </a:rPr>
              <a:t>مقدمه</a:t>
            </a:r>
            <a:r>
              <a:rPr lang="fa-IR" sz="2000" b="1" dirty="0">
                <a:cs typeface="B Nazanin" pitchFamily="2" charset="-78"/>
              </a:rPr>
              <a:t> – </a:t>
            </a:r>
            <a:r>
              <a:rPr lang="fa-IR" sz="2000" b="1" dirty="0">
                <a:solidFill>
                  <a:srgbClr val="FF0000"/>
                </a:solidFill>
                <a:cs typeface="B Nazanin" pitchFamily="2" charset="-78"/>
              </a:rPr>
              <a:t>اصل پیام </a:t>
            </a:r>
            <a:r>
              <a:rPr lang="fa-IR" sz="2000" b="1" dirty="0">
                <a:cs typeface="B Nazanin" pitchFamily="2" charset="-78"/>
              </a:rPr>
              <a:t>– </a:t>
            </a:r>
            <a:r>
              <a:rPr lang="fa-IR" sz="2000" b="1" dirty="0">
                <a:solidFill>
                  <a:srgbClr val="FF0000"/>
                </a:solidFill>
                <a:cs typeface="B Nazanin" pitchFamily="2" charset="-78"/>
              </a:rPr>
              <a:t>اختتام یا نتیجه گیری</a:t>
            </a:r>
          </a:p>
          <a:p>
            <a:pPr algn="just" rtl="1">
              <a:buNone/>
              <a:defRPr/>
            </a:pPr>
            <a:r>
              <a:rPr lang="fa-IR" sz="2000" b="1" dirty="0">
                <a:cs typeface="B Nazanin" pitchFamily="2" charset="-78"/>
              </a:rPr>
              <a:t>مقدمه بیان شرایط ایجابی لزوم صدور بخشنامه است و با جملات توضیحی آغاز </a:t>
            </a:r>
            <a:r>
              <a:rPr lang="fa-IR" sz="2000" b="1" dirty="0" smtClean="0">
                <a:cs typeface="B Nazanin" pitchFamily="2" charset="-78"/>
              </a:rPr>
              <a:t>می‌شود</a:t>
            </a:r>
            <a:r>
              <a:rPr lang="fa-IR" sz="2000" b="1" dirty="0">
                <a:cs typeface="B Nazanin" pitchFamily="2" charset="-78"/>
              </a:rPr>
              <a:t>.</a:t>
            </a:r>
          </a:p>
          <a:p>
            <a:pPr algn="just" rtl="1">
              <a:buNone/>
              <a:defRPr/>
            </a:pPr>
            <a:r>
              <a:rPr lang="fa-IR" sz="2000" b="1" dirty="0">
                <a:cs typeface="B Nazanin" pitchFamily="2" charset="-78"/>
              </a:rPr>
              <a:t>بعد از مقدمه و دریک پاراگراف جداگانه به تشریح پیام اصلی بخشنامه پرداخته </a:t>
            </a:r>
            <a:r>
              <a:rPr lang="fa-IR" sz="2000" b="1" dirty="0" smtClean="0">
                <a:cs typeface="B Nazanin" pitchFamily="2" charset="-78"/>
              </a:rPr>
              <a:t>می‌شود</a:t>
            </a:r>
            <a:r>
              <a:rPr lang="fa-IR" sz="2000" b="1" dirty="0">
                <a:cs typeface="B Nazanin" pitchFamily="2" charset="-78"/>
              </a:rPr>
              <a:t>.</a:t>
            </a:r>
          </a:p>
          <a:p>
            <a:pPr algn="just" rtl="1">
              <a:buNone/>
              <a:defRPr/>
            </a:pPr>
            <a:r>
              <a:rPr lang="fa-IR" sz="2000" b="1" dirty="0">
                <a:cs typeface="B Nazanin" pitchFamily="2" charset="-78"/>
              </a:rPr>
              <a:t>در بخش پایانی بخشنامه نیز ضمن رعایت روال کلی بخشنامه از چند جمله بعنوان بیانیه پایانی استفاده </a:t>
            </a:r>
            <a:r>
              <a:rPr lang="fa-IR" sz="2000" b="1" dirty="0" smtClean="0">
                <a:cs typeface="B Nazanin" pitchFamily="2" charset="-78"/>
              </a:rPr>
              <a:t>می‌شود </a:t>
            </a:r>
            <a:r>
              <a:rPr lang="fa-IR" sz="2000" b="1" dirty="0">
                <a:cs typeface="B Nazanin" pitchFamily="2" charset="-78"/>
              </a:rPr>
              <a:t>که </a:t>
            </a:r>
            <a:r>
              <a:rPr lang="fa-IR" sz="2000" b="1" dirty="0" smtClean="0">
                <a:cs typeface="B Nazanin" pitchFamily="2" charset="-78"/>
              </a:rPr>
              <a:t>می‌تواند </a:t>
            </a:r>
            <a:r>
              <a:rPr lang="fa-IR" sz="2000" b="1" dirty="0">
                <a:cs typeface="B Nazanin" pitchFamily="2" charset="-78"/>
              </a:rPr>
              <a:t>تاکیدی بر اجرای </a:t>
            </a:r>
            <a:r>
              <a:rPr lang="fa-IR" sz="2000" b="1" dirty="0" smtClean="0">
                <a:cs typeface="B Nazanin" pitchFamily="2" charset="-78"/>
              </a:rPr>
              <a:t>دستورات، </a:t>
            </a:r>
            <a:r>
              <a:rPr lang="fa-IR" sz="2000" b="1" dirty="0">
                <a:cs typeface="B Nazanin" pitchFamily="2" charset="-78"/>
              </a:rPr>
              <a:t>نحوه </a:t>
            </a:r>
            <a:r>
              <a:rPr lang="fa-IR" sz="2000" b="1" dirty="0" smtClean="0">
                <a:cs typeface="B Nazanin" pitchFamily="2" charset="-78"/>
              </a:rPr>
              <a:t>عمل، </a:t>
            </a:r>
            <a:r>
              <a:rPr lang="fa-IR" sz="2000" b="1" dirty="0">
                <a:cs typeface="B Nazanin" pitchFamily="2" charset="-78"/>
              </a:rPr>
              <a:t>تشویق در انجام </a:t>
            </a:r>
            <a:r>
              <a:rPr lang="fa-IR" sz="2000" b="1" dirty="0" smtClean="0">
                <a:cs typeface="B Nazanin" pitchFamily="2" charset="-78"/>
              </a:rPr>
              <a:t>کار، وظیفه و </a:t>
            </a:r>
            <a:r>
              <a:rPr lang="fa-IR" sz="2000" b="1" dirty="0">
                <a:cs typeface="B Nazanin" pitchFamily="2" charset="-78"/>
              </a:rPr>
              <a:t>مسئولیت </a:t>
            </a:r>
            <a:r>
              <a:rPr lang="fa-IR" sz="2000" b="1" dirty="0" smtClean="0">
                <a:cs typeface="B Nazanin" pitchFamily="2" charset="-78"/>
              </a:rPr>
              <a:t>مجریان، </a:t>
            </a:r>
            <a:r>
              <a:rPr lang="fa-IR" sz="2000" b="1" dirty="0">
                <a:cs typeface="B Nazanin" pitchFamily="2" charset="-78"/>
              </a:rPr>
              <a:t>کنترل سطوح دیگر </a:t>
            </a:r>
            <a:r>
              <a:rPr lang="fa-IR" sz="2000" b="1" dirty="0" smtClean="0">
                <a:cs typeface="B Nazanin" pitchFamily="2" charset="-78"/>
              </a:rPr>
              <a:t>و بالاخره </a:t>
            </a:r>
            <a:r>
              <a:rPr lang="fa-IR" sz="2000" b="1" dirty="0">
                <a:cs typeface="B Nazanin" pitchFamily="2" charset="-78"/>
              </a:rPr>
              <a:t>بیان موارد قانونی در برخورد با پیام بخشنامه باشد.</a:t>
            </a:r>
            <a:endParaRPr lang="fa-IR" sz="2400" b="1" dirty="0">
              <a:cs typeface="B Nazanin" pitchFamily="2" charset="-78"/>
            </a:endParaRPr>
          </a:p>
          <a:p>
            <a:pPr algn="just" rtl="1">
              <a:defRPr/>
            </a:pPr>
            <a:r>
              <a:rPr lang="fa-IR" sz="1800" b="1" dirty="0">
                <a:solidFill>
                  <a:schemeClr val="tx1">
                    <a:lumMod val="60000"/>
                    <a:lumOff val="40000"/>
                  </a:schemeClr>
                </a:solidFill>
                <a:cs typeface="B Nazanin" pitchFamily="2" charset="-78"/>
              </a:rPr>
              <a:t>بخشنامه میتواند از نظر </a:t>
            </a:r>
            <a:r>
              <a:rPr lang="fa-IR" sz="1800" b="1" dirty="0">
                <a:solidFill>
                  <a:srgbClr val="FF0000"/>
                </a:solidFill>
                <a:cs typeface="B Nazanin" pitchFamily="2" charset="-78"/>
              </a:rPr>
              <a:t>محتوا </a:t>
            </a:r>
            <a:r>
              <a:rPr lang="fa-IR" sz="1800" b="1" dirty="0">
                <a:solidFill>
                  <a:schemeClr val="tx1">
                    <a:lumMod val="60000"/>
                    <a:lumOff val="40000"/>
                  </a:schemeClr>
                </a:solidFill>
                <a:cs typeface="B Nazanin" pitchFamily="2" charset="-78"/>
              </a:rPr>
              <a:t>: درخواستی، دستوری، هماهنگی، ابلاغ قوانین و ابلاغ مصوبات باشد و از نظر </a:t>
            </a:r>
            <a:r>
              <a:rPr lang="fa-IR" sz="1800" b="1" dirty="0">
                <a:solidFill>
                  <a:srgbClr val="FF0000"/>
                </a:solidFill>
                <a:cs typeface="B Nazanin" pitchFamily="2" charset="-78"/>
              </a:rPr>
              <a:t>سطح </a:t>
            </a:r>
            <a:r>
              <a:rPr lang="fa-IR" sz="1800" b="1" dirty="0">
                <a:solidFill>
                  <a:schemeClr val="tx1">
                    <a:lumMod val="60000"/>
                    <a:lumOff val="40000"/>
                  </a:schemeClr>
                </a:solidFill>
                <a:cs typeface="B Nazanin" pitchFamily="2" charset="-78"/>
              </a:rPr>
              <a:t>سازمانی داخلی و خارجی تقسیم بندی شود.</a:t>
            </a:r>
            <a:endParaRPr lang="en-US" sz="1800" b="1" dirty="0">
              <a:solidFill>
                <a:schemeClr val="tx1">
                  <a:lumMod val="60000"/>
                  <a:lumOff val="40000"/>
                </a:schemeClr>
              </a:solidFill>
              <a:cs typeface="B Nazanin" pitchFamily="2" charset="-78"/>
            </a:endParaRPr>
          </a:p>
        </p:txBody>
      </p:sp>
      <p:pic>
        <p:nvPicPr>
          <p:cNvPr id="34821"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6" name="Rectangle 5"/>
          <p:cNvSpPr/>
          <p:nvPr/>
        </p:nvSpPr>
        <p:spPr>
          <a:xfrm>
            <a:off x="457200" y="6324602"/>
            <a:ext cx="5257800" cy="369332"/>
          </a:xfrm>
          <a:prstGeom prst="rect">
            <a:avLst/>
          </a:prstGeom>
        </p:spPr>
        <p:txBody>
          <a:bodyPr wrap="square">
            <a:spAutoFit/>
          </a:bodyPr>
          <a:lstStyle/>
          <a:p>
            <a:pPr>
              <a:defRPr/>
            </a:pPr>
            <a:r>
              <a:rPr lang="fa-IR" kern="0" dirty="0">
                <a:solidFill>
                  <a:srgbClr val="7030A0"/>
                </a:solidFill>
                <a:latin typeface="Arial"/>
                <a:cs typeface="B Titr" pitchFamily="2" charset="-78"/>
              </a:rPr>
              <a:t>دوره آموزشي آیین نگارش و مکاتبات اداری</a:t>
            </a:r>
            <a:endParaRPr lang="fa-IR" dirty="0"/>
          </a:p>
        </p:txBody>
      </p:sp>
      <p:pic>
        <p:nvPicPr>
          <p:cNvPr id="7" name="Picture 6"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a-IR" dirty="0" smtClean="0">
                <a:solidFill>
                  <a:schemeClr val="tx1">
                    <a:lumMod val="60000"/>
                    <a:lumOff val="40000"/>
                  </a:schemeClr>
                </a:solidFill>
              </a:rPr>
              <a:t>صورت‌جلسه</a:t>
            </a:r>
          </a:p>
        </p:txBody>
      </p:sp>
      <p:sp>
        <p:nvSpPr>
          <p:cNvPr id="35843" name="Content Placeholder 2"/>
          <p:cNvSpPr>
            <a:spLocks noGrp="1"/>
          </p:cNvSpPr>
          <p:nvPr>
            <p:ph idx="1"/>
          </p:nvPr>
        </p:nvSpPr>
        <p:spPr/>
        <p:txBody>
          <a:bodyPr/>
          <a:lstStyle/>
          <a:p>
            <a:pPr algn="r" rtl="1"/>
            <a:r>
              <a:rPr lang="fa-IR" sz="2000" dirty="0" smtClean="0">
                <a:solidFill>
                  <a:srgbClr val="FF0000"/>
                </a:solidFill>
                <a:cs typeface="B Nazanin" pitchFamily="2" charset="-78"/>
              </a:rPr>
              <a:t>صورت‌جلسه</a:t>
            </a:r>
            <a:r>
              <a:rPr lang="fa-IR" sz="2000" dirty="0">
                <a:solidFill>
                  <a:srgbClr val="FF0000"/>
                </a:solidFill>
                <a:cs typeface="B Nazanin" pitchFamily="2" charset="-78"/>
              </a:rPr>
              <a:t>: </a:t>
            </a:r>
            <a:r>
              <a:rPr lang="fa-IR" sz="2000" dirty="0" smtClean="0">
                <a:cs typeface="B Nazanin" pitchFamily="2" charset="-78"/>
              </a:rPr>
              <a:t>نوشته‌ای </a:t>
            </a:r>
            <a:r>
              <a:rPr lang="fa-IR" sz="2000" dirty="0">
                <a:cs typeface="B Nazanin" pitchFamily="2" charset="-78"/>
              </a:rPr>
              <a:t>است حاوی مطالب </a:t>
            </a:r>
            <a:r>
              <a:rPr lang="fa-IR" sz="2000" dirty="0" smtClean="0">
                <a:cs typeface="B Nazanin" pitchFamily="2" charset="-78"/>
              </a:rPr>
              <a:t>مطروحه، </a:t>
            </a:r>
            <a:r>
              <a:rPr lang="fa-IR" sz="2000" dirty="0">
                <a:cs typeface="B Nazanin" pitchFamily="2" charset="-78"/>
              </a:rPr>
              <a:t>گفتگوها و یا تصمیمات اتخاذ شده در یک نشست رسمی و یا یک جلسه اداری.</a:t>
            </a:r>
          </a:p>
          <a:p>
            <a:pPr algn="r" rtl="1"/>
            <a:r>
              <a:rPr lang="fa-IR" sz="2000" dirty="0">
                <a:solidFill>
                  <a:schemeClr val="tx1">
                    <a:lumMod val="60000"/>
                    <a:lumOff val="40000"/>
                  </a:schemeClr>
                </a:solidFill>
                <a:cs typeface="B Nazanin" pitchFamily="2" charset="-78"/>
              </a:rPr>
              <a:t>ارکان جلسه: </a:t>
            </a:r>
          </a:p>
          <a:p>
            <a:pPr algn="r" rtl="1">
              <a:buNone/>
            </a:pPr>
            <a:r>
              <a:rPr lang="fa-IR" sz="2000" dirty="0">
                <a:solidFill>
                  <a:srgbClr val="FF0000"/>
                </a:solidFill>
                <a:cs typeface="B Nazanin" pitchFamily="2" charset="-78"/>
              </a:rPr>
              <a:t>اعضای جلسه- </a:t>
            </a:r>
            <a:r>
              <a:rPr lang="fa-IR" sz="2000" dirty="0">
                <a:cs typeface="B Nazanin" pitchFamily="2" charset="-78"/>
              </a:rPr>
              <a:t>که بنابر وظیفه قانونی در برابر مسئولیت آنها یا بعنوان جانشین یا ناظر یا عضو افتخاری حضور دارند.</a:t>
            </a:r>
          </a:p>
          <a:p>
            <a:pPr algn="r" rtl="1">
              <a:buNone/>
            </a:pPr>
            <a:r>
              <a:rPr lang="fa-IR" sz="2000" dirty="0">
                <a:solidFill>
                  <a:srgbClr val="FF0000"/>
                </a:solidFill>
                <a:cs typeface="B Nazanin" pitchFamily="2" charset="-78"/>
              </a:rPr>
              <a:t>دستور جلسه- </a:t>
            </a:r>
            <a:r>
              <a:rPr lang="fa-IR" sz="2000" dirty="0">
                <a:cs typeface="B Nazanin" pitchFamily="2" charset="-78"/>
              </a:rPr>
              <a:t>هدف و موضوعات مد نظر در تشکیل جلسه است.</a:t>
            </a:r>
          </a:p>
          <a:p>
            <a:pPr algn="r" rtl="1">
              <a:buNone/>
            </a:pPr>
            <a:r>
              <a:rPr lang="fa-IR" sz="2000" dirty="0">
                <a:solidFill>
                  <a:srgbClr val="FF0000"/>
                </a:solidFill>
                <a:cs typeface="B Nazanin" pitchFamily="2" charset="-78"/>
              </a:rPr>
              <a:t>زمان جلسه- </a:t>
            </a:r>
            <a:r>
              <a:rPr lang="fa-IR" sz="2000" dirty="0">
                <a:cs typeface="B Nazanin" pitchFamily="2" charset="-78"/>
              </a:rPr>
              <a:t>تاریخ  و ساعت شروع و پایان جلسه</a:t>
            </a:r>
          </a:p>
          <a:p>
            <a:pPr algn="r" rtl="1">
              <a:buNone/>
            </a:pPr>
            <a:r>
              <a:rPr lang="fa-IR" sz="2000" dirty="0">
                <a:solidFill>
                  <a:srgbClr val="FF0000"/>
                </a:solidFill>
                <a:cs typeface="B Nazanin" pitchFamily="2" charset="-78"/>
              </a:rPr>
              <a:t>مکان جلسه</a:t>
            </a:r>
          </a:p>
          <a:p>
            <a:pPr algn="r" rtl="1">
              <a:buNone/>
            </a:pPr>
            <a:r>
              <a:rPr lang="fa-IR" sz="2000" dirty="0">
                <a:cs typeface="B Nazanin" pitchFamily="2" charset="-78"/>
              </a:rPr>
              <a:t>در هرجلسه یک نفر رئیس جلسه تعیین </a:t>
            </a:r>
            <a:r>
              <a:rPr lang="fa-IR" sz="2000" dirty="0" smtClean="0">
                <a:cs typeface="B Nazanin" pitchFamily="2" charset="-78"/>
              </a:rPr>
              <a:t>می‌شود </a:t>
            </a:r>
            <a:r>
              <a:rPr lang="fa-IR" sz="2000" dirty="0">
                <a:cs typeface="B Nazanin" pitchFamily="2" charset="-78"/>
              </a:rPr>
              <a:t>که مدیریت و سیاست گذاری جلسه بر عهده وی است  ودر زمان تساوی رای مخالفین و موافقین رای وی نافذ خواهد بود. دبیرجلسه نیز </a:t>
            </a:r>
            <a:r>
              <a:rPr lang="fa-IR" sz="2000" dirty="0" smtClean="0">
                <a:cs typeface="B Nazanin" pitchFamily="2" charset="-78"/>
              </a:rPr>
              <a:t>می‌تواند </a:t>
            </a:r>
            <a:r>
              <a:rPr lang="fa-IR" sz="2000" dirty="0">
                <a:cs typeface="B Nazanin" pitchFamily="2" charset="-78"/>
              </a:rPr>
              <a:t>از اعضای جلسه و دارای حق رای باشد ولی بهتر است </a:t>
            </a:r>
            <a:r>
              <a:rPr lang="fa-IR" sz="2000" dirty="0" smtClean="0">
                <a:cs typeface="B Nazanin" pitchFamily="2" charset="-78"/>
              </a:rPr>
              <a:t>غیر عضو </a:t>
            </a:r>
            <a:r>
              <a:rPr lang="fa-IR" sz="2000" dirty="0">
                <a:cs typeface="B Nazanin" pitchFamily="2" charset="-78"/>
              </a:rPr>
              <a:t>و فاقد حق رای باشد.</a:t>
            </a:r>
          </a:p>
          <a:p>
            <a:pPr algn="r" rtl="1">
              <a:buNone/>
            </a:pPr>
            <a:r>
              <a:rPr lang="fa-IR" sz="2000" dirty="0">
                <a:cs typeface="B Nazanin" pitchFamily="2" charset="-78"/>
              </a:rPr>
              <a:t>وظایف دبیر جلسه: تهیه و ارسال دعوت نامه – نظارت بر مکان جلسه- تنظیم </a:t>
            </a:r>
            <a:r>
              <a:rPr lang="fa-IR" sz="2000" dirty="0" smtClean="0">
                <a:cs typeface="B Nazanin" pitchFamily="2" charset="-78"/>
              </a:rPr>
              <a:t>صورت‌جلسه </a:t>
            </a:r>
            <a:r>
              <a:rPr lang="fa-IR" sz="2000" dirty="0">
                <a:cs typeface="B Nazanin" pitchFamily="2" charset="-78"/>
              </a:rPr>
              <a:t>، به امضاء رساندن </a:t>
            </a:r>
            <a:r>
              <a:rPr lang="fa-IR" sz="2000" dirty="0" smtClean="0">
                <a:cs typeface="B Nazanin" pitchFamily="2" charset="-78"/>
              </a:rPr>
              <a:t>آن، </a:t>
            </a:r>
            <a:r>
              <a:rPr lang="fa-IR" sz="2000" dirty="0">
                <a:cs typeface="B Nazanin" pitchFamily="2" charset="-78"/>
              </a:rPr>
              <a:t>ارسال </a:t>
            </a:r>
            <a:r>
              <a:rPr lang="fa-IR" sz="2000" dirty="0" smtClean="0">
                <a:cs typeface="B Nazanin" pitchFamily="2" charset="-78"/>
              </a:rPr>
              <a:t>صورت‌جلسه </a:t>
            </a:r>
            <a:r>
              <a:rPr lang="fa-IR" sz="2000" dirty="0">
                <a:cs typeface="B Nazanin" pitchFamily="2" charset="-78"/>
              </a:rPr>
              <a:t>به اعضاء و درنهایت بایگانی سوابق جلسه</a:t>
            </a:r>
          </a:p>
          <a:p>
            <a:pPr algn="r" rtl="1"/>
            <a:r>
              <a:rPr lang="fa-IR" sz="2000" dirty="0">
                <a:cs typeface="B Nazanin" pitchFamily="2" charset="-78"/>
              </a:rPr>
              <a:t> </a:t>
            </a:r>
            <a:r>
              <a:rPr lang="fa-IR" sz="1800" dirty="0">
                <a:solidFill>
                  <a:schemeClr val="tx1">
                    <a:lumMod val="60000"/>
                    <a:lumOff val="40000"/>
                  </a:schemeClr>
                </a:solidFill>
                <a:cs typeface="B Nazanin" pitchFamily="2" charset="-78"/>
              </a:rPr>
              <a:t>ارکان </a:t>
            </a:r>
            <a:r>
              <a:rPr lang="fa-IR" sz="1800" dirty="0" smtClean="0">
                <a:solidFill>
                  <a:schemeClr val="tx1">
                    <a:lumMod val="60000"/>
                    <a:lumOff val="40000"/>
                  </a:schemeClr>
                </a:solidFill>
                <a:cs typeface="B Nazanin" pitchFamily="2" charset="-78"/>
              </a:rPr>
              <a:t>صورت‌جلسه</a:t>
            </a:r>
            <a:r>
              <a:rPr lang="fa-IR" sz="1800" dirty="0">
                <a:solidFill>
                  <a:schemeClr val="tx1">
                    <a:lumMod val="60000"/>
                    <a:lumOff val="40000"/>
                  </a:schemeClr>
                </a:solidFill>
                <a:cs typeface="B Nazanin" pitchFamily="2" charset="-78"/>
              </a:rPr>
              <a:t>: مشخصات اعضای شرکت کننده- امضای شرکت کنندگان- دستور جلسه –مطالب مطرح شده- زمان </a:t>
            </a:r>
            <a:r>
              <a:rPr lang="fa-IR" sz="1800" dirty="0" smtClean="0">
                <a:solidFill>
                  <a:schemeClr val="tx1">
                    <a:lumMod val="60000"/>
                    <a:lumOff val="40000"/>
                  </a:schemeClr>
                </a:solidFill>
                <a:cs typeface="B Nazanin" pitchFamily="2" charset="-78"/>
              </a:rPr>
              <a:t>و مکان </a:t>
            </a:r>
            <a:r>
              <a:rPr lang="fa-IR" sz="1800" dirty="0">
                <a:solidFill>
                  <a:schemeClr val="tx1">
                    <a:lumMod val="60000"/>
                    <a:lumOff val="40000"/>
                  </a:schemeClr>
                </a:solidFill>
                <a:cs typeface="B Nazanin" pitchFamily="2" charset="-78"/>
              </a:rPr>
              <a:t>جلسه- مصوبات جلسه و تکالیف جلسه بعدی (جلسات مهم و ادامه دار)</a:t>
            </a:r>
            <a:endParaRPr lang="en-US" sz="1800" dirty="0">
              <a:solidFill>
                <a:schemeClr val="tx1">
                  <a:lumMod val="60000"/>
                  <a:lumOff val="40000"/>
                </a:schemeClr>
              </a:solidFill>
              <a:cs typeface="B Nazanin" pitchFamily="2" charset="-78"/>
            </a:endParaRPr>
          </a:p>
        </p:txBody>
      </p:sp>
      <p:pic>
        <p:nvPicPr>
          <p:cNvPr id="35844"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5" name="Rectangle 4"/>
          <p:cNvSpPr/>
          <p:nvPr/>
        </p:nvSpPr>
        <p:spPr>
          <a:xfrm>
            <a:off x="457200" y="6400802"/>
            <a:ext cx="6400800" cy="369332"/>
          </a:xfrm>
          <a:prstGeom prst="rect">
            <a:avLst/>
          </a:prstGeom>
        </p:spPr>
        <p:txBody>
          <a:bodyPr>
            <a:spAutoFit/>
          </a:bodyPr>
          <a:lstStyle/>
          <a:p>
            <a:pPr>
              <a:defRPr/>
            </a:pPr>
            <a:r>
              <a:rPr lang="fa-IR" kern="0" dirty="0">
                <a:solidFill>
                  <a:srgbClr val="7030A0"/>
                </a:solidFill>
                <a:latin typeface="Arial"/>
                <a:cs typeface="B Titr" pitchFamily="2" charset="-78"/>
              </a:rPr>
              <a:t>دوره آموزشي آیین نگارش </a:t>
            </a:r>
            <a:r>
              <a:rPr lang="fa-IR" kern="0" dirty="0" smtClean="0">
                <a:solidFill>
                  <a:srgbClr val="7030A0"/>
                </a:solidFill>
                <a:latin typeface="Arial"/>
                <a:cs typeface="B Titr" pitchFamily="2" charset="-78"/>
              </a:rPr>
              <a:t>و مکاتبات </a:t>
            </a:r>
            <a:r>
              <a:rPr lang="fa-IR" kern="0" dirty="0">
                <a:solidFill>
                  <a:srgbClr val="7030A0"/>
                </a:solidFill>
                <a:latin typeface="Arial"/>
                <a:cs typeface="B Titr" pitchFamily="2" charset="-78"/>
              </a:rPr>
              <a:t>اداری</a:t>
            </a:r>
            <a:endParaRPr lang="fa-IR" dirty="0"/>
          </a:p>
        </p:txBody>
      </p:sp>
      <p:pic>
        <p:nvPicPr>
          <p:cNvPr id="6" name="Picture 5"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a-IR" dirty="0" smtClean="0">
                <a:solidFill>
                  <a:schemeClr val="tx1">
                    <a:lumMod val="60000"/>
                    <a:lumOff val="40000"/>
                  </a:schemeClr>
                </a:solidFill>
              </a:rPr>
              <a:t>دستورالعمل</a:t>
            </a:r>
          </a:p>
        </p:txBody>
      </p:sp>
      <p:sp>
        <p:nvSpPr>
          <p:cNvPr id="3" name="Content Placeholder 2"/>
          <p:cNvSpPr>
            <a:spLocks noGrp="1"/>
          </p:cNvSpPr>
          <p:nvPr>
            <p:ph idx="1"/>
          </p:nvPr>
        </p:nvSpPr>
        <p:spPr>
          <a:xfrm>
            <a:off x="228600" y="1295400"/>
            <a:ext cx="8686800" cy="5029200"/>
          </a:xfrm>
          <a:ln w="76200"/>
        </p:spPr>
        <p:txBody>
          <a:bodyPr/>
          <a:lstStyle/>
          <a:p>
            <a:pPr lvl="1" algn="just" rtl="1">
              <a:buFont typeface="Wingdings" pitchFamily="2" charset="2"/>
              <a:buNone/>
              <a:defRPr/>
            </a:pPr>
            <a:r>
              <a:rPr lang="fa-IR" sz="2000" b="1" dirty="0">
                <a:solidFill>
                  <a:schemeClr val="tx1">
                    <a:lumMod val="60000"/>
                    <a:lumOff val="40000"/>
                  </a:schemeClr>
                </a:solidFill>
                <a:latin typeface="Bnazanin"/>
                <a:ea typeface="+mn-ea"/>
                <a:cs typeface="B Nazanin" pitchFamily="2" charset="-78"/>
              </a:rPr>
              <a:t>دستورالعمل در اصطلاح عبارت است از ترتیب انجام کار به ترتیب و توالی اجزای آن که </a:t>
            </a:r>
            <a:r>
              <a:rPr lang="fa-IR" sz="2000" b="1" dirty="0" smtClean="0">
                <a:solidFill>
                  <a:schemeClr val="tx1">
                    <a:lumMod val="60000"/>
                    <a:lumOff val="40000"/>
                  </a:schemeClr>
                </a:solidFill>
                <a:latin typeface="Bnazanin"/>
                <a:ea typeface="+mn-ea"/>
                <a:cs typeface="B Nazanin" pitchFamily="2" charset="-78"/>
              </a:rPr>
              <a:t>به‌صورت </a:t>
            </a:r>
            <a:r>
              <a:rPr lang="fa-IR" sz="2000" b="1" dirty="0">
                <a:solidFill>
                  <a:schemeClr val="tx1">
                    <a:lumMod val="60000"/>
                    <a:lumOff val="40000"/>
                  </a:schemeClr>
                </a:solidFill>
                <a:latin typeface="Bnazanin"/>
                <a:ea typeface="+mn-ea"/>
                <a:cs typeface="B Nazanin" pitchFamily="2" charset="-78"/>
              </a:rPr>
              <a:t>مکتوب تدوین و براساس موازین خاصی برای اجرا به وسیله مقامات صالحه و در حدود وظایف و مسئولیت ها و ماموریت به متصدیان ذیربط ابلاغ </a:t>
            </a:r>
            <a:r>
              <a:rPr lang="fa-IR" sz="2000" b="1" dirty="0" smtClean="0">
                <a:solidFill>
                  <a:schemeClr val="tx1">
                    <a:lumMod val="60000"/>
                    <a:lumOff val="40000"/>
                  </a:schemeClr>
                </a:solidFill>
                <a:latin typeface="Bnazanin"/>
                <a:ea typeface="+mn-ea"/>
                <a:cs typeface="B Nazanin" pitchFamily="2" charset="-78"/>
              </a:rPr>
              <a:t>می‌گردد</a:t>
            </a:r>
            <a:r>
              <a:rPr lang="fa-IR" sz="2000" b="1" dirty="0">
                <a:solidFill>
                  <a:schemeClr val="tx1">
                    <a:lumMod val="60000"/>
                    <a:lumOff val="40000"/>
                  </a:schemeClr>
                </a:solidFill>
                <a:latin typeface="Bnazanin"/>
                <a:ea typeface="+mn-ea"/>
                <a:cs typeface="B Nazanin" pitchFamily="2" charset="-78"/>
              </a:rPr>
              <a:t>. </a:t>
            </a:r>
          </a:p>
          <a:p>
            <a:pPr lvl="1" algn="just" rtl="1">
              <a:buFont typeface="Wingdings" pitchFamily="2" charset="2"/>
              <a:buNone/>
              <a:defRPr/>
            </a:pPr>
            <a:r>
              <a:rPr lang="fa-IR" sz="2000" b="1" dirty="0">
                <a:solidFill>
                  <a:schemeClr val="tx1">
                    <a:lumMod val="60000"/>
                    <a:lumOff val="40000"/>
                  </a:schemeClr>
                </a:solidFill>
                <a:latin typeface="Bnazanin"/>
                <a:ea typeface="+mn-ea"/>
                <a:cs typeface="+mn-cs"/>
              </a:rPr>
              <a:t>                        </a:t>
            </a:r>
            <a:r>
              <a:rPr lang="fa-IR" sz="2000" b="1" dirty="0">
                <a:solidFill>
                  <a:schemeClr val="tx1">
                    <a:lumMod val="60000"/>
                    <a:lumOff val="40000"/>
                  </a:schemeClr>
                </a:solidFill>
                <a:latin typeface="Bnazanin"/>
                <a:ea typeface="+mn-ea"/>
                <a:cs typeface="B Nazanin" pitchFamily="2" charset="-78"/>
              </a:rPr>
              <a:t>قانونی: </a:t>
            </a:r>
            <a:r>
              <a:rPr lang="fa-IR" sz="2000" b="1" dirty="0">
                <a:latin typeface="Bnazanin"/>
                <a:ea typeface="+mn-ea"/>
                <a:cs typeface="B Nazanin" pitchFamily="2" charset="-78"/>
              </a:rPr>
              <a:t>برای اجرای مفاد و موادی قانونی بطور اخص یا اعم ابلاغ </a:t>
            </a:r>
            <a:r>
              <a:rPr lang="fa-IR" sz="2000" b="1" dirty="0" smtClean="0">
                <a:latin typeface="Bnazanin"/>
                <a:ea typeface="+mn-ea"/>
                <a:cs typeface="B Nazanin" pitchFamily="2" charset="-78"/>
              </a:rPr>
              <a:t>می‌شود</a:t>
            </a:r>
            <a:r>
              <a:rPr lang="fa-IR" sz="2000" b="1" dirty="0">
                <a:latin typeface="Bnazanin"/>
                <a:ea typeface="+mn-ea"/>
                <a:cs typeface="B Nazanin" pitchFamily="2" charset="-78"/>
              </a:rPr>
              <a:t>.</a:t>
            </a:r>
          </a:p>
          <a:p>
            <a:pPr lvl="1" algn="just" rtl="1">
              <a:buNone/>
              <a:defRPr/>
            </a:pPr>
            <a:r>
              <a:rPr lang="fa-IR" sz="2000" b="1" dirty="0">
                <a:solidFill>
                  <a:srgbClr val="FF0000"/>
                </a:solidFill>
                <a:latin typeface="Bnazanin"/>
                <a:cs typeface="B Nazanin" pitchFamily="2" charset="-78"/>
              </a:rPr>
              <a:t>انواع دستورالعمل :</a:t>
            </a:r>
            <a:r>
              <a:rPr lang="fa-IR" sz="2000" b="1" dirty="0">
                <a:solidFill>
                  <a:schemeClr val="tx1">
                    <a:lumMod val="60000"/>
                    <a:lumOff val="40000"/>
                  </a:schemeClr>
                </a:solidFill>
                <a:latin typeface="Bnazanin"/>
                <a:ea typeface="+mn-ea"/>
                <a:cs typeface="B Nazanin" pitchFamily="2" charset="-78"/>
              </a:rPr>
              <a:t>  اداری: </a:t>
            </a:r>
            <a:r>
              <a:rPr lang="fa-IR" sz="2000" b="1" dirty="0">
                <a:latin typeface="Bnazanin"/>
                <a:ea typeface="+mn-ea"/>
                <a:cs typeface="B Nazanin" pitchFamily="2" charset="-78"/>
              </a:rPr>
              <a:t>روش های انجام کار که دراختیار کارکنان سازمان قرار </a:t>
            </a:r>
            <a:r>
              <a:rPr lang="fa-IR" sz="2000" b="1" dirty="0" smtClean="0">
                <a:latin typeface="Bnazanin"/>
                <a:ea typeface="+mn-ea"/>
                <a:cs typeface="B Nazanin" pitchFamily="2" charset="-78"/>
              </a:rPr>
              <a:t>می‌گیرد</a:t>
            </a:r>
            <a:r>
              <a:rPr lang="fa-IR" sz="2000" b="1" dirty="0">
                <a:latin typeface="Bnazanin"/>
                <a:ea typeface="+mn-ea"/>
                <a:cs typeface="B Nazanin" pitchFamily="2" charset="-78"/>
              </a:rPr>
              <a:t>.</a:t>
            </a:r>
          </a:p>
          <a:p>
            <a:pPr lvl="1" algn="just" rtl="1">
              <a:buFont typeface="Wingdings" pitchFamily="2" charset="2"/>
              <a:buNone/>
              <a:defRPr/>
            </a:pPr>
            <a:r>
              <a:rPr lang="fa-IR" sz="1800" b="1" dirty="0">
                <a:solidFill>
                  <a:schemeClr val="tx1">
                    <a:lumMod val="60000"/>
                    <a:lumOff val="40000"/>
                  </a:schemeClr>
                </a:solidFill>
                <a:latin typeface="Bnazanin"/>
                <a:ea typeface="+mn-ea"/>
                <a:cs typeface="B Nazanin" pitchFamily="2" charset="-78"/>
              </a:rPr>
              <a:t>                                   فنی: </a:t>
            </a:r>
            <a:r>
              <a:rPr lang="fa-IR" sz="1800" b="1" dirty="0">
                <a:latin typeface="Bnazanin"/>
                <a:ea typeface="+mn-ea"/>
                <a:cs typeface="B Nazanin" pitchFamily="2" charset="-78"/>
              </a:rPr>
              <a:t>برای آموزش </a:t>
            </a:r>
            <a:r>
              <a:rPr lang="fa-IR" sz="1800" b="1" dirty="0" smtClean="0">
                <a:latin typeface="Bnazanin"/>
                <a:ea typeface="+mn-ea"/>
                <a:cs typeface="B Nazanin" pitchFamily="2" charset="-78"/>
              </a:rPr>
              <a:t>راه‌اندازی </a:t>
            </a:r>
            <a:r>
              <a:rPr lang="fa-IR" sz="1800" b="1" dirty="0">
                <a:latin typeface="Bnazanin"/>
                <a:ea typeface="+mn-ea"/>
                <a:cs typeface="B Nazanin" pitchFamily="2" charset="-78"/>
              </a:rPr>
              <a:t>و </a:t>
            </a:r>
            <a:r>
              <a:rPr lang="fa-IR" sz="1800" b="1" dirty="0" smtClean="0">
                <a:latin typeface="Bnazanin"/>
                <a:ea typeface="+mn-ea"/>
                <a:cs typeface="B Nazanin" pitchFamily="2" charset="-78"/>
              </a:rPr>
              <a:t>بهره‌برداری </a:t>
            </a:r>
            <a:r>
              <a:rPr lang="fa-IR" sz="1800" b="1" dirty="0">
                <a:latin typeface="Bnazanin"/>
                <a:ea typeface="+mn-ea"/>
                <a:cs typeface="B Nazanin" pitchFamily="2" charset="-78"/>
              </a:rPr>
              <a:t>لازم </a:t>
            </a:r>
            <a:r>
              <a:rPr lang="fa-IR" sz="1800" b="1" dirty="0" smtClean="0">
                <a:latin typeface="Bnazanin"/>
                <a:ea typeface="+mn-ea"/>
                <a:cs typeface="B Nazanin" pitchFamily="2" charset="-78"/>
              </a:rPr>
              <a:t>ماشین‌های </a:t>
            </a:r>
            <a:r>
              <a:rPr lang="fa-IR" sz="1800" b="1" dirty="0">
                <a:latin typeface="Bnazanin"/>
                <a:ea typeface="+mn-ea"/>
                <a:cs typeface="B Nazanin" pitchFamily="2" charset="-78"/>
              </a:rPr>
              <a:t>فنی تهیه </a:t>
            </a:r>
            <a:r>
              <a:rPr lang="fa-IR" sz="1800" b="1" dirty="0" smtClean="0">
                <a:latin typeface="Bnazanin"/>
                <a:ea typeface="+mn-ea"/>
                <a:cs typeface="B Nazanin" pitchFamily="2" charset="-78"/>
              </a:rPr>
              <a:t>می‌شود</a:t>
            </a:r>
            <a:r>
              <a:rPr lang="fa-IR" sz="1800" b="1" dirty="0">
                <a:latin typeface="Bnazanin"/>
                <a:ea typeface="+mn-ea"/>
                <a:cs typeface="B Nazanin" pitchFamily="2" charset="-78"/>
              </a:rPr>
              <a:t>.</a:t>
            </a:r>
          </a:p>
          <a:p>
            <a:pPr lvl="1" algn="just" rtl="1">
              <a:buFont typeface="Wingdings" pitchFamily="2" charset="2"/>
              <a:buNone/>
              <a:defRPr/>
            </a:pPr>
            <a:r>
              <a:rPr lang="fa-IR" sz="1800" b="1" dirty="0">
                <a:solidFill>
                  <a:srgbClr val="FF0000"/>
                </a:solidFill>
                <a:latin typeface="Bnazanin"/>
                <a:ea typeface="+mn-ea"/>
                <a:cs typeface="B Nazanin" pitchFamily="2" charset="-78"/>
              </a:rPr>
              <a:t>ارکان دستورالعمل: </a:t>
            </a:r>
            <a:r>
              <a:rPr lang="fa-IR" sz="1800" b="1" dirty="0">
                <a:latin typeface="Bnazanin"/>
                <a:ea typeface="+mn-ea"/>
                <a:cs typeface="B Nazanin" pitchFamily="2" charset="-78"/>
              </a:rPr>
              <a:t>اهداف- مستندات قانونی- دستور دهنده- دستور گیرنده- استفاده کننده- شیوه اجرا- مقررات مورد عمل- </a:t>
            </a:r>
            <a:r>
              <a:rPr lang="fa-IR" sz="1800" b="1" dirty="0" smtClean="0">
                <a:latin typeface="Bnazanin"/>
                <a:ea typeface="+mn-ea"/>
                <a:cs typeface="B Nazanin" pitchFamily="2" charset="-78"/>
              </a:rPr>
              <a:t>فرم‌های </a:t>
            </a:r>
            <a:r>
              <a:rPr lang="fa-IR" sz="1800" b="1" dirty="0">
                <a:latin typeface="Bnazanin"/>
                <a:ea typeface="+mn-ea"/>
                <a:cs typeface="B Nazanin" pitchFamily="2" charset="-78"/>
              </a:rPr>
              <a:t>مورد عمل</a:t>
            </a:r>
          </a:p>
          <a:p>
            <a:pPr lvl="1" algn="just" rtl="1">
              <a:buNone/>
              <a:defRPr/>
            </a:pPr>
            <a:r>
              <a:rPr lang="fa-IR" sz="1800" b="1" dirty="0">
                <a:latin typeface="Bnazanin"/>
                <a:ea typeface="+mn-ea"/>
                <a:cs typeface="B Nazanin" pitchFamily="2" charset="-78"/>
              </a:rPr>
              <a:t>                                              1- تعیین </a:t>
            </a:r>
            <a:r>
              <a:rPr lang="fa-IR" sz="1800" b="1" dirty="0">
                <a:solidFill>
                  <a:srgbClr val="FF0000"/>
                </a:solidFill>
                <a:latin typeface="Bnazanin"/>
                <a:ea typeface="+mn-ea"/>
                <a:cs typeface="B Nazanin" pitchFamily="2" charset="-78"/>
              </a:rPr>
              <a:t> </a:t>
            </a:r>
            <a:r>
              <a:rPr lang="fa-IR" sz="1800" b="1" dirty="0">
                <a:latin typeface="Bnazanin"/>
                <a:ea typeface="+mn-ea"/>
                <a:cs typeface="B Nazanin" pitchFamily="2" charset="-78"/>
              </a:rPr>
              <a:t>هدف یا اهداف تدوین دستوالعمل </a:t>
            </a:r>
          </a:p>
          <a:p>
            <a:pPr lvl="1" algn="just" rtl="1">
              <a:buFont typeface="Wingdings" pitchFamily="2" charset="2"/>
              <a:buNone/>
              <a:defRPr/>
            </a:pPr>
            <a:r>
              <a:rPr lang="fa-IR" sz="1800" b="1" dirty="0">
                <a:latin typeface="Bnazanin"/>
                <a:ea typeface="+mn-ea"/>
                <a:cs typeface="B Nazanin" pitchFamily="2" charset="-78"/>
              </a:rPr>
              <a:t>                                             2-</a:t>
            </a:r>
            <a:r>
              <a:rPr lang="fa-IR" sz="1800" dirty="0">
                <a:latin typeface="Bnazanin"/>
                <a:ea typeface="+mn-ea"/>
                <a:cs typeface="B Nazanin" pitchFamily="2" charset="-78"/>
              </a:rPr>
              <a:t>تعیین مستندات قانونی یا مصوبه هیات وزیران یا وظایف و </a:t>
            </a:r>
            <a:r>
              <a:rPr lang="fa-IR" sz="1800" dirty="0" smtClean="0">
                <a:latin typeface="Bnazanin"/>
                <a:ea typeface="+mn-ea"/>
                <a:cs typeface="B Nazanin" pitchFamily="2" charset="-78"/>
              </a:rPr>
              <a:t>ماموریت‌های </a:t>
            </a:r>
            <a:r>
              <a:rPr lang="fa-IR" sz="1800" dirty="0">
                <a:latin typeface="Bnazanin"/>
                <a:ea typeface="+mn-ea"/>
                <a:cs typeface="B Nazanin" pitchFamily="2" charset="-78"/>
              </a:rPr>
              <a:t>سازمانی </a:t>
            </a:r>
          </a:p>
          <a:p>
            <a:pPr lvl="1" algn="just" rtl="1">
              <a:buNone/>
              <a:defRPr/>
            </a:pPr>
            <a:r>
              <a:rPr lang="fa-IR" sz="2000" b="1" dirty="0">
                <a:solidFill>
                  <a:srgbClr val="FF0000"/>
                </a:solidFill>
                <a:latin typeface="Bnazanin"/>
                <a:cs typeface="B Nazanin" pitchFamily="2" charset="-78"/>
              </a:rPr>
              <a:t>مراحل تهیه دستورالعمل: </a:t>
            </a:r>
            <a:r>
              <a:rPr lang="fa-IR" sz="2000" b="1" dirty="0">
                <a:latin typeface="Bnazanin"/>
                <a:ea typeface="+mn-ea"/>
                <a:cs typeface="B Nazanin" pitchFamily="2" charset="-78"/>
              </a:rPr>
              <a:t> 3- تعیین دامنه شمول و محدوده عمل استفاده کنندگان</a:t>
            </a:r>
          </a:p>
          <a:p>
            <a:pPr lvl="1" algn="just" rtl="1">
              <a:buFont typeface="Wingdings" pitchFamily="2" charset="2"/>
              <a:buNone/>
              <a:defRPr/>
            </a:pPr>
            <a:r>
              <a:rPr lang="fa-IR" sz="2000" b="1" dirty="0">
                <a:latin typeface="Bnazanin"/>
                <a:ea typeface="+mn-ea"/>
                <a:cs typeface="B Nazanin" pitchFamily="2" charset="-78"/>
              </a:rPr>
              <a:t>                                          </a:t>
            </a:r>
            <a:r>
              <a:rPr lang="fa-IR" sz="1800" b="1" dirty="0">
                <a:latin typeface="Bnazanin"/>
                <a:ea typeface="+mn-ea"/>
                <a:cs typeface="B Nazanin" pitchFamily="2" charset="-78"/>
              </a:rPr>
              <a:t>4- تعیین اولویت در تنظیم مراحل کار و بیان مطالب</a:t>
            </a:r>
          </a:p>
          <a:p>
            <a:pPr lvl="1" algn="just" rtl="1">
              <a:buFont typeface="Wingdings" pitchFamily="2" charset="2"/>
              <a:buNone/>
              <a:defRPr/>
            </a:pPr>
            <a:r>
              <a:rPr lang="fa-IR" sz="1800" b="1" dirty="0">
                <a:latin typeface="Bnazanin"/>
                <a:ea typeface="+mn-ea"/>
                <a:cs typeface="B Nazanin" pitchFamily="2" charset="-78"/>
              </a:rPr>
              <a:t>                                             5-تعیین سرفصل های اصلی،فرعی و جزئی </a:t>
            </a:r>
          </a:p>
          <a:p>
            <a:pPr lvl="1" algn="just" rtl="1">
              <a:buFont typeface="Wingdings" pitchFamily="2" charset="2"/>
              <a:buNone/>
              <a:defRPr/>
            </a:pPr>
            <a:r>
              <a:rPr lang="fa-IR" sz="1800" b="1" dirty="0">
                <a:latin typeface="Bnazanin"/>
                <a:ea typeface="+mn-ea"/>
                <a:cs typeface="B Nazanin" pitchFamily="2" charset="-78"/>
              </a:rPr>
              <a:t>                                             6-گردآوری اطلاعات لازم و جامع</a:t>
            </a:r>
          </a:p>
          <a:p>
            <a:pPr lvl="1" algn="just" rtl="1">
              <a:buFont typeface="Wingdings" pitchFamily="2" charset="2"/>
              <a:buNone/>
              <a:defRPr/>
            </a:pPr>
            <a:r>
              <a:rPr lang="fa-IR" sz="1800" b="1" dirty="0">
                <a:latin typeface="Bnazanin"/>
                <a:ea typeface="+mn-ea"/>
                <a:cs typeface="B Nazanin" pitchFamily="2" charset="-78"/>
              </a:rPr>
              <a:t>                                             7-تدوین دستورالعمل </a:t>
            </a:r>
          </a:p>
          <a:p>
            <a:pPr lvl="1" algn="just" rtl="1">
              <a:buFont typeface="Wingdings" pitchFamily="2" charset="2"/>
              <a:buNone/>
              <a:defRPr/>
            </a:pPr>
            <a:endParaRPr lang="fa-IR" sz="2000" b="1" dirty="0">
              <a:latin typeface="Bnazanin"/>
              <a:ea typeface="+mn-ea"/>
              <a:cs typeface="B Nazanin" pitchFamily="2" charset="-78"/>
            </a:endParaRPr>
          </a:p>
          <a:p>
            <a:pPr lvl="1" algn="just" rtl="1">
              <a:buFont typeface="Wingdings" pitchFamily="2" charset="2"/>
              <a:buNone/>
              <a:defRPr/>
            </a:pPr>
            <a:endParaRPr lang="fa-IR" sz="2000" b="1" dirty="0">
              <a:latin typeface="Bnazanin"/>
              <a:ea typeface="+mn-ea"/>
              <a:cs typeface="B Nazanin" pitchFamily="2" charset="-78"/>
            </a:endParaRPr>
          </a:p>
          <a:p>
            <a:pPr lvl="1" algn="just" rtl="1">
              <a:buFont typeface="Wingdings" pitchFamily="2" charset="2"/>
              <a:buNone/>
              <a:defRPr/>
            </a:pPr>
            <a:endParaRPr lang="fa-IR" sz="2000" b="1" dirty="0">
              <a:latin typeface="Bnazanin"/>
              <a:ea typeface="+mn-ea"/>
              <a:cs typeface="B Nazanin" pitchFamily="2" charset="-78"/>
            </a:endParaRPr>
          </a:p>
          <a:p>
            <a:pPr lvl="1" algn="just" rtl="1">
              <a:buFont typeface="Wingdings" pitchFamily="2" charset="2"/>
              <a:buNone/>
              <a:defRPr/>
            </a:pPr>
            <a:endParaRPr lang="en-US" sz="2000" b="1" dirty="0">
              <a:latin typeface="Bnazanin"/>
              <a:ea typeface="+mn-ea"/>
              <a:cs typeface="B Nazanin" pitchFamily="2" charset="-78"/>
            </a:endParaRPr>
          </a:p>
        </p:txBody>
      </p:sp>
      <p:sp>
        <p:nvSpPr>
          <p:cNvPr id="4" name="Right Bracket 3"/>
          <p:cNvSpPr/>
          <p:nvPr/>
        </p:nvSpPr>
        <p:spPr>
          <a:xfrm>
            <a:off x="6629400" y="2286000"/>
            <a:ext cx="76200" cy="1143000"/>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fa-IR"/>
          </a:p>
        </p:txBody>
      </p:sp>
      <p:pic>
        <p:nvPicPr>
          <p:cNvPr id="36869"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7" name="Rectangle 6"/>
          <p:cNvSpPr/>
          <p:nvPr/>
        </p:nvSpPr>
        <p:spPr>
          <a:xfrm>
            <a:off x="381000" y="6400802"/>
            <a:ext cx="6477000" cy="369332"/>
          </a:xfrm>
          <a:prstGeom prst="rect">
            <a:avLst/>
          </a:prstGeom>
        </p:spPr>
        <p:txBody>
          <a:bodyPr>
            <a:spAutoFit/>
          </a:bodyPr>
          <a:lstStyle/>
          <a:p>
            <a:pPr>
              <a:defRPr/>
            </a:pPr>
            <a:r>
              <a:rPr lang="fa-IR" kern="0" dirty="0">
                <a:solidFill>
                  <a:srgbClr val="7030A0"/>
                </a:solidFill>
                <a:latin typeface="Arial"/>
                <a:cs typeface="B Titr" pitchFamily="2" charset="-78"/>
              </a:rPr>
              <a:t>دوره آموزشي آیین نگارش </a:t>
            </a:r>
            <a:r>
              <a:rPr lang="fa-IR" kern="0" dirty="0" smtClean="0">
                <a:solidFill>
                  <a:srgbClr val="7030A0"/>
                </a:solidFill>
                <a:latin typeface="Arial"/>
                <a:cs typeface="B Titr" pitchFamily="2" charset="-78"/>
              </a:rPr>
              <a:t>و مکاتبات </a:t>
            </a:r>
            <a:r>
              <a:rPr lang="fa-IR" kern="0" dirty="0">
                <a:solidFill>
                  <a:srgbClr val="7030A0"/>
                </a:solidFill>
                <a:latin typeface="Arial"/>
                <a:cs typeface="B Titr" pitchFamily="2" charset="-78"/>
              </a:rPr>
              <a:t>اداری</a:t>
            </a:r>
            <a:endParaRPr lang="fa-IR" dirty="0"/>
          </a:p>
        </p:txBody>
      </p:sp>
      <p:sp>
        <p:nvSpPr>
          <p:cNvPr id="8" name="Right Brace 7"/>
          <p:cNvSpPr/>
          <p:nvPr/>
        </p:nvSpPr>
        <p:spPr>
          <a:xfrm>
            <a:off x="6096000" y="3962400"/>
            <a:ext cx="152400" cy="228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a-IR" dirty="0" smtClean="0">
                <a:solidFill>
                  <a:schemeClr val="tx1">
                    <a:lumMod val="60000"/>
                    <a:lumOff val="40000"/>
                  </a:schemeClr>
                </a:solidFill>
              </a:rPr>
              <a:t>شیوه نگارش نامه های اداری</a:t>
            </a:r>
          </a:p>
        </p:txBody>
      </p:sp>
      <p:sp>
        <p:nvSpPr>
          <p:cNvPr id="37891" name="Rectangle 3"/>
          <p:cNvSpPr>
            <a:spLocks noChangeArrowheads="1"/>
          </p:cNvSpPr>
          <p:nvPr/>
        </p:nvSpPr>
        <p:spPr bwMode="auto">
          <a:xfrm>
            <a:off x="457200" y="1295400"/>
            <a:ext cx="8229600" cy="8186857"/>
          </a:xfrm>
          <a:prstGeom prst="rect">
            <a:avLst/>
          </a:prstGeom>
          <a:noFill/>
          <a:ln w="9525">
            <a:noFill/>
            <a:miter lim="800000"/>
            <a:headEnd/>
            <a:tailEnd/>
          </a:ln>
        </p:spPr>
        <p:txBody>
          <a:bodyPr>
            <a:spAutoFit/>
          </a:bodyPr>
          <a:lstStyle/>
          <a:p>
            <a:pPr algn="r" rtl="1">
              <a:lnSpc>
                <a:spcPct val="150000"/>
              </a:lnSpc>
            </a:pPr>
            <a:r>
              <a:rPr lang="fa-IR" sz="2400" b="1" dirty="0">
                <a:solidFill>
                  <a:srgbClr val="FF0000"/>
                </a:solidFill>
                <a:latin typeface="Bnazanin"/>
                <a:cs typeface="B Nazanin" pitchFamily="2" charset="-78"/>
              </a:rPr>
              <a:t>*</a:t>
            </a:r>
            <a:r>
              <a:rPr lang="fa-IR" sz="2400" b="1" dirty="0">
                <a:latin typeface="Bnazanin"/>
                <a:cs typeface="B Nazanin" pitchFamily="2" charset="-78"/>
              </a:rPr>
              <a:t> </a:t>
            </a:r>
            <a:r>
              <a:rPr lang="fa-IR" sz="2000" b="1" dirty="0">
                <a:latin typeface="Bnazanin"/>
                <a:cs typeface="B Nazanin" pitchFamily="2" charset="-78"/>
              </a:rPr>
              <a:t>عبارت است از قواعدی که رعایت آنها علاوه بر آسان سازی کار خواننده و نویسنده در ارتباط </a:t>
            </a:r>
            <a:r>
              <a:rPr lang="fa-IR" sz="2000" b="1" dirty="0" smtClean="0">
                <a:latin typeface="Bnazanin"/>
                <a:cs typeface="B Nazanin" pitchFamily="2" charset="-78"/>
              </a:rPr>
              <a:t>بهتر، </a:t>
            </a:r>
            <a:r>
              <a:rPr lang="fa-IR" sz="2000" b="1" dirty="0">
                <a:latin typeface="Bnazanin"/>
                <a:cs typeface="B Nazanin" pitchFamily="2" charset="-78"/>
              </a:rPr>
              <a:t>زیبایی نوشته را نیز به ارمغان </a:t>
            </a:r>
            <a:r>
              <a:rPr lang="fa-IR" sz="2000" b="1" dirty="0" smtClean="0">
                <a:latin typeface="Bnazanin"/>
                <a:cs typeface="B Nazanin" pitchFamily="2" charset="-78"/>
              </a:rPr>
              <a:t>می‌آورد</a:t>
            </a:r>
            <a:r>
              <a:rPr lang="fa-IR" sz="2000" b="1" dirty="0">
                <a:latin typeface="Bnazanin"/>
                <a:cs typeface="B Nazanin" pitchFamily="2" charset="-78"/>
              </a:rPr>
              <a:t>.</a:t>
            </a:r>
          </a:p>
          <a:p>
            <a:pPr algn="r" rtl="1">
              <a:lnSpc>
                <a:spcPct val="150000"/>
              </a:lnSpc>
            </a:pPr>
            <a:r>
              <a:rPr lang="fa-IR" sz="2000" b="1" dirty="0">
                <a:solidFill>
                  <a:schemeClr val="tx1">
                    <a:lumMod val="60000"/>
                    <a:lumOff val="40000"/>
                  </a:schemeClr>
                </a:solidFill>
                <a:latin typeface="Bnazanin"/>
                <a:cs typeface="B Nazanin" pitchFamily="2" charset="-78"/>
              </a:rPr>
              <a:t>این قوانین شامل دو بخش می شود: </a:t>
            </a:r>
            <a:r>
              <a:rPr lang="fa-IR" sz="2000" b="1" dirty="0">
                <a:solidFill>
                  <a:srgbClr val="FF0000"/>
                </a:solidFill>
                <a:latin typeface="Bnazanin"/>
                <a:cs typeface="B Nazanin" pitchFamily="2" charset="-78"/>
              </a:rPr>
              <a:t>واژه بندی- نشانه گذاری </a:t>
            </a:r>
          </a:p>
          <a:p>
            <a:pPr algn="r" rtl="1">
              <a:lnSpc>
                <a:spcPct val="150000"/>
              </a:lnSpc>
            </a:pPr>
            <a:r>
              <a:rPr lang="fa-IR" sz="2000" b="1" dirty="0">
                <a:solidFill>
                  <a:srgbClr val="FF0000"/>
                </a:solidFill>
                <a:latin typeface="Bnazanin"/>
                <a:cs typeface="B Nazanin" pitchFamily="2" charset="-78"/>
              </a:rPr>
              <a:t>* </a:t>
            </a:r>
            <a:r>
              <a:rPr lang="fa-IR" sz="2000" b="1" dirty="0">
                <a:latin typeface="Bnazanin"/>
                <a:cs typeface="B Nazanin" pitchFamily="2" charset="-78"/>
              </a:rPr>
              <a:t>انتخاب واژگان مناسب از اهمیت بسیار بالایی برخوردار است. انتخاب واژگان به میزان </a:t>
            </a:r>
            <a:r>
              <a:rPr lang="fa-IR" sz="2000" b="1" dirty="0" smtClean="0">
                <a:latin typeface="Bnazanin"/>
                <a:cs typeface="B Nazanin" pitchFamily="2" charset="-78"/>
              </a:rPr>
              <a:t>دانش، تجربه، شخصیت، </a:t>
            </a:r>
            <a:r>
              <a:rPr lang="fa-IR" sz="2000" b="1" dirty="0">
                <a:latin typeface="Bnazanin"/>
                <a:cs typeface="B Nazanin" pitchFamily="2" charset="-78"/>
              </a:rPr>
              <a:t>سلیقه و ورزیدگی نویسنده بستگی دارد</a:t>
            </a:r>
            <a:r>
              <a:rPr lang="fa-IR" sz="2000" b="1" dirty="0" smtClean="0">
                <a:latin typeface="Bnazanin"/>
                <a:cs typeface="B Nazanin" pitchFamily="2" charset="-78"/>
              </a:rPr>
              <a:t>. بسیاری </a:t>
            </a:r>
            <a:r>
              <a:rPr lang="fa-IR" sz="2000" b="1" dirty="0">
                <a:latin typeface="Bnazanin"/>
                <a:cs typeface="B Nazanin" pitchFamily="2" charset="-78"/>
              </a:rPr>
              <a:t>از واژگان شاید به تنهایی زیبا </a:t>
            </a:r>
            <a:r>
              <a:rPr lang="fa-IR" sz="2000" b="1" dirty="0" smtClean="0">
                <a:latin typeface="Bnazanin"/>
                <a:cs typeface="B Nazanin" pitchFamily="2" charset="-78"/>
              </a:rPr>
              <a:t>باشند، </a:t>
            </a:r>
            <a:r>
              <a:rPr lang="fa-IR" sz="2000" b="1" dirty="0">
                <a:latin typeface="Bnazanin"/>
                <a:cs typeface="B Nazanin" pitchFamily="2" charset="-78"/>
              </a:rPr>
              <a:t>اما باید به تأثیر آن در جمله توجه داشت، چراکه در جمله </a:t>
            </a:r>
            <a:r>
              <a:rPr lang="fa-IR" sz="2000" b="1" dirty="0" smtClean="0">
                <a:latin typeface="Bnazanin"/>
                <a:cs typeface="B Nazanin" pitchFamily="2" charset="-78"/>
              </a:rPr>
              <a:t>می‌تواند </a:t>
            </a:r>
            <a:r>
              <a:rPr lang="fa-IR" sz="2000" b="1" dirty="0">
                <a:latin typeface="Bnazanin"/>
                <a:cs typeface="B Nazanin" pitchFamily="2" charset="-78"/>
              </a:rPr>
              <a:t>معانی متفاوتی داشته باشد.</a:t>
            </a:r>
          </a:p>
          <a:p>
            <a:pPr algn="r" rtl="1">
              <a:lnSpc>
                <a:spcPct val="150000"/>
              </a:lnSpc>
            </a:pPr>
            <a:r>
              <a:rPr lang="fa-IR" sz="2000" b="1" dirty="0">
                <a:solidFill>
                  <a:srgbClr val="FF0000"/>
                </a:solidFill>
                <a:latin typeface="Bnazanin"/>
                <a:cs typeface="B Nazanin" pitchFamily="2" charset="-78"/>
              </a:rPr>
              <a:t>*</a:t>
            </a:r>
            <a:r>
              <a:rPr lang="fa-IR" sz="2000" b="1" dirty="0">
                <a:latin typeface="Bnazanin"/>
                <a:cs typeface="B Nazanin" pitchFamily="2" charset="-78"/>
              </a:rPr>
              <a:t> توصیه می شود با استفاده از واژگان </a:t>
            </a:r>
            <a:r>
              <a:rPr lang="fa-IR" sz="2000" b="1" dirty="0" smtClean="0">
                <a:latin typeface="Bnazanin"/>
                <a:cs typeface="B Nazanin" pitchFamily="2" charset="-78"/>
              </a:rPr>
              <a:t>زیبا، </a:t>
            </a:r>
            <a:r>
              <a:rPr lang="fa-IR" sz="2000" b="1" dirty="0">
                <a:latin typeface="Bnazanin"/>
                <a:cs typeface="B Nazanin" pitchFamily="2" charset="-78"/>
              </a:rPr>
              <a:t>ساده و </a:t>
            </a:r>
            <a:r>
              <a:rPr lang="fa-IR" sz="2000" b="1" dirty="0" smtClean="0">
                <a:latin typeface="Bnazanin"/>
                <a:cs typeface="B Nazanin" pitchFamily="2" charset="-78"/>
              </a:rPr>
              <a:t>روان، </a:t>
            </a:r>
            <a:r>
              <a:rPr lang="fa-IR" sz="2000" b="1" dirty="0">
                <a:latin typeface="Bnazanin"/>
                <a:cs typeface="B Nazanin" pitchFamily="2" charset="-78"/>
              </a:rPr>
              <a:t>متنی را به خواننده تحویل دهید که وی را با </a:t>
            </a:r>
            <a:r>
              <a:rPr lang="fa-IR" sz="2000" b="1" dirty="0">
                <a:solidFill>
                  <a:srgbClr val="FF0000"/>
                </a:solidFill>
                <a:latin typeface="Bnazanin"/>
                <a:cs typeface="B Nazanin" pitchFamily="2" charset="-78"/>
              </a:rPr>
              <a:t>چندگانگی معنایی ، پیچیدگی متنی و سطحی بودن مطالب </a:t>
            </a:r>
            <a:r>
              <a:rPr lang="fa-IR" sz="2000" b="1" dirty="0">
                <a:latin typeface="Bnazanin"/>
                <a:cs typeface="B Nazanin" pitchFamily="2" charset="-78"/>
              </a:rPr>
              <a:t>مواجه نکند. از سوی دیگر انطباق متن نوشته شده با دستور زبان فارسی و ساختار مناسب و منطقی مهم </a:t>
            </a:r>
            <a:r>
              <a:rPr lang="fa-IR" sz="2000" b="1" dirty="0" smtClean="0">
                <a:latin typeface="Bnazanin"/>
                <a:cs typeface="B Nazanin" pitchFamily="2" charset="-78"/>
              </a:rPr>
              <a:t>می‌باشد</a:t>
            </a:r>
            <a:r>
              <a:rPr lang="fa-IR" sz="2000" b="1" dirty="0">
                <a:latin typeface="Bnazanin"/>
                <a:cs typeface="B Nazanin" pitchFamily="2" charset="-78"/>
              </a:rPr>
              <a:t>.</a:t>
            </a:r>
          </a:p>
          <a:p>
            <a:pPr algn="r" rtl="1"/>
            <a:endParaRPr lang="fa-IR" sz="2000" b="1" u="sng" dirty="0">
              <a:latin typeface="Bnazanin"/>
            </a:endParaRPr>
          </a:p>
          <a:p>
            <a:pPr algn="r" rtl="1"/>
            <a:endParaRPr lang="fa-IR" sz="2000" b="1" u="sng" dirty="0">
              <a:latin typeface="Bnazanin"/>
            </a:endParaRPr>
          </a:p>
          <a:p>
            <a:pPr algn="r" rtl="1"/>
            <a:endParaRPr lang="fa-IR" sz="2000" b="1" u="sng" dirty="0">
              <a:latin typeface="Bnazanin"/>
            </a:endParaRPr>
          </a:p>
          <a:p>
            <a:pPr algn="r" rtl="1"/>
            <a:endParaRPr lang="fa-IR" sz="2000" b="1" u="sng" dirty="0">
              <a:latin typeface="Bnazanin"/>
            </a:endParaRPr>
          </a:p>
          <a:p>
            <a:pPr algn="r" rtl="1"/>
            <a:endParaRPr lang="fa-IR" sz="2000" b="1" u="sng" dirty="0">
              <a:latin typeface="Bnazanin"/>
            </a:endParaRPr>
          </a:p>
          <a:p>
            <a:pPr algn="r" rtl="1"/>
            <a:endParaRPr lang="fa-IR" sz="2000" b="1" u="sng" dirty="0">
              <a:latin typeface="Bnazanin"/>
            </a:endParaRPr>
          </a:p>
          <a:p>
            <a:pPr algn="r" rtl="1"/>
            <a:endParaRPr lang="fa-IR" sz="2000" b="1" u="sng" dirty="0">
              <a:latin typeface="Bnazanin"/>
            </a:endParaRPr>
          </a:p>
          <a:p>
            <a:pPr algn="r" rtl="1"/>
            <a:endParaRPr lang="fa-IR" sz="2000" b="1" u="sng" dirty="0">
              <a:latin typeface="Bnazanin"/>
            </a:endParaRPr>
          </a:p>
          <a:p>
            <a:pPr algn="r" rtl="1"/>
            <a:endParaRPr lang="fa-IR" sz="2000" b="1" u="sng" dirty="0">
              <a:latin typeface="Bnazanin"/>
            </a:endParaRPr>
          </a:p>
          <a:p>
            <a:pPr algn="r" rtl="1"/>
            <a:endParaRPr lang="fa-IR" sz="2000" b="1" u="sng" dirty="0">
              <a:latin typeface="Bnazanin"/>
            </a:endParaRPr>
          </a:p>
          <a:p>
            <a:pPr algn="r" rtl="1"/>
            <a:endParaRPr lang="en-US" sz="2000" b="1" u="sng" dirty="0">
              <a:latin typeface="Bnazanin"/>
            </a:endParaRPr>
          </a:p>
        </p:txBody>
      </p:sp>
      <p:pic>
        <p:nvPicPr>
          <p:cNvPr id="37892"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6" name="Rectangle 5"/>
          <p:cNvSpPr/>
          <p:nvPr/>
        </p:nvSpPr>
        <p:spPr>
          <a:xfrm>
            <a:off x="533400" y="6400802"/>
            <a:ext cx="6324600" cy="369332"/>
          </a:xfrm>
          <a:prstGeom prst="rect">
            <a:avLst/>
          </a:prstGeom>
        </p:spPr>
        <p:txBody>
          <a:bodyPr>
            <a:spAutoFit/>
          </a:bodyPr>
          <a:lstStyle/>
          <a:p>
            <a:pPr>
              <a:defRPr/>
            </a:pPr>
            <a:r>
              <a:rPr lang="fa-IR" kern="0" dirty="0">
                <a:solidFill>
                  <a:srgbClr val="7030A0"/>
                </a:solidFill>
                <a:latin typeface="Arial"/>
                <a:cs typeface="B Titr" pitchFamily="2" charset="-78"/>
              </a:rPr>
              <a:t>دوره آموزشي آیین نگارش و مکاتبات اداری</a:t>
            </a:r>
            <a:endParaRPr lang="fa-IR" dirty="0"/>
          </a:p>
        </p:txBody>
      </p:sp>
      <p:pic>
        <p:nvPicPr>
          <p:cNvPr id="7" name="Picture 6"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457202"/>
            <a:ext cx="4800600" cy="487363"/>
          </a:xfrm>
        </p:spPr>
        <p:txBody>
          <a:bodyPr/>
          <a:lstStyle/>
          <a:p>
            <a:r>
              <a:rPr lang="fa-IR" dirty="0" smtClean="0"/>
              <a:t>    </a:t>
            </a:r>
            <a:r>
              <a:rPr lang="fa-IR" sz="2800" dirty="0">
                <a:solidFill>
                  <a:schemeClr val="tx1">
                    <a:lumMod val="60000"/>
                    <a:lumOff val="40000"/>
                  </a:schemeClr>
                </a:solidFill>
              </a:rPr>
              <a:t>اهمیت و ضرورت گزارش نویسی </a:t>
            </a:r>
          </a:p>
        </p:txBody>
      </p:sp>
      <p:sp>
        <p:nvSpPr>
          <p:cNvPr id="19459" name="Content Placeholder 2"/>
          <p:cNvSpPr>
            <a:spLocks noGrp="1"/>
          </p:cNvSpPr>
          <p:nvPr>
            <p:ph idx="1"/>
          </p:nvPr>
        </p:nvSpPr>
        <p:spPr>
          <a:xfrm>
            <a:off x="457200" y="1143000"/>
            <a:ext cx="8229600" cy="5105400"/>
          </a:xfrm>
        </p:spPr>
        <p:txBody>
          <a:bodyPr/>
          <a:lstStyle/>
          <a:p>
            <a:pPr algn="just" rtl="1"/>
            <a:r>
              <a:rPr lang="fa-IR" sz="2000" b="1" dirty="0">
                <a:cs typeface="B Nazanin" pitchFamily="2" charset="-78"/>
              </a:rPr>
              <a:t>نوشتن یا مکاتبه </a:t>
            </a:r>
            <a:r>
              <a:rPr lang="fa-IR" sz="2000" b="1" dirty="0" smtClean="0">
                <a:cs typeface="B Nazanin" pitchFamily="2" charset="-78"/>
              </a:rPr>
              <a:t>آسانترین، </a:t>
            </a:r>
            <a:r>
              <a:rPr lang="fa-IR" sz="2000" b="1" dirty="0">
                <a:cs typeface="B Nazanin" pitchFamily="2" charset="-78"/>
              </a:rPr>
              <a:t>کم هزینه ترین ،مطمئن ترین و با دوام ترین وسیله ایجاد ارتباط و انتقال اطلاعات از زمان های گذشته تا کنون به شمار </a:t>
            </a:r>
            <a:r>
              <a:rPr lang="fa-IR" sz="2000" b="1" dirty="0" smtClean="0">
                <a:cs typeface="B Nazanin" pitchFamily="2" charset="-78"/>
              </a:rPr>
              <a:t>می‌رود</a:t>
            </a:r>
            <a:r>
              <a:rPr lang="fa-IR" sz="2000" b="1" dirty="0">
                <a:cs typeface="B Nazanin" pitchFamily="2" charset="-78"/>
              </a:rPr>
              <a:t>. </a:t>
            </a:r>
            <a:endParaRPr lang="en-US" sz="2000" b="1" dirty="0">
              <a:cs typeface="B Nazanin" pitchFamily="2" charset="-78"/>
            </a:endParaRPr>
          </a:p>
          <a:p>
            <a:pPr algn="just" rtl="1"/>
            <a:r>
              <a:rPr lang="fa-IR" sz="2000" b="1" dirty="0">
                <a:cs typeface="B Nazanin" pitchFamily="2" charset="-78"/>
              </a:rPr>
              <a:t>مکاتبات اداری </a:t>
            </a:r>
            <a:r>
              <a:rPr lang="fa-IR" sz="2000" b="1" dirty="0">
                <a:solidFill>
                  <a:srgbClr val="FF0000"/>
                </a:solidFill>
                <a:cs typeface="B Nazanin" pitchFamily="2" charset="-78"/>
              </a:rPr>
              <a:t>زبان رسمی </a:t>
            </a:r>
            <a:r>
              <a:rPr lang="fa-IR" sz="2000" b="1" dirty="0">
                <a:cs typeface="B Nazanin" pitchFamily="2" charset="-78"/>
              </a:rPr>
              <a:t>سازمان محسوب </a:t>
            </a:r>
            <a:r>
              <a:rPr lang="fa-IR" sz="2000" b="1" dirty="0" smtClean="0">
                <a:cs typeface="B Nazanin" pitchFamily="2" charset="-78"/>
              </a:rPr>
              <a:t>می‌شود</a:t>
            </a:r>
            <a:r>
              <a:rPr lang="fa-IR" sz="2000" b="1" dirty="0">
                <a:cs typeface="B Nazanin" pitchFamily="2" charset="-78"/>
              </a:rPr>
              <a:t>.</a:t>
            </a:r>
          </a:p>
          <a:p>
            <a:pPr algn="just" rtl="1"/>
            <a:r>
              <a:rPr lang="fa-IR" sz="2000" b="1" dirty="0">
                <a:cs typeface="B Nazanin" pitchFamily="2" charset="-78"/>
              </a:rPr>
              <a:t>یکی از ابزارهای رسیدن به هدف سازمان است.</a:t>
            </a:r>
          </a:p>
          <a:p>
            <a:pPr algn="just" rtl="1"/>
            <a:r>
              <a:rPr lang="fa-IR" sz="2000" b="1" dirty="0">
                <a:cs typeface="B Nazanin" pitchFamily="2" charset="-78"/>
              </a:rPr>
              <a:t>طبق ماده 1284 قانون مدنی </a:t>
            </a:r>
            <a:r>
              <a:rPr lang="fa-IR" sz="2000" b="1" dirty="0">
                <a:solidFill>
                  <a:srgbClr val="FF0000"/>
                </a:solidFill>
                <a:cs typeface="B Nazanin" pitchFamily="2" charset="-78"/>
              </a:rPr>
              <a:t>سند</a:t>
            </a:r>
            <a:r>
              <a:rPr lang="fa-IR" sz="2000" b="1" dirty="0">
                <a:cs typeface="B Nazanin" pitchFamily="2" charset="-78"/>
              </a:rPr>
              <a:t> عبارت است از هر </a:t>
            </a:r>
            <a:r>
              <a:rPr lang="fa-IR" sz="2000" b="1" dirty="0" smtClean="0">
                <a:cs typeface="B Nazanin" pitchFamily="2" charset="-78"/>
              </a:rPr>
              <a:t>نوشته‌ای </a:t>
            </a:r>
            <a:r>
              <a:rPr lang="fa-IR" sz="2000" b="1" dirty="0">
                <a:cs typeface="B Nazanin" pitchFamily="2" charset="-78"/>
              </a:rPr>
              <a:t>که در مقام دعوی یا دفاع قابل استناد باشد.</a:t>
            </a:r>
          </a:p>
          <a:p>
            <a:pPr algn="just" rtl="1"/>
            <a:r>
              <a:rPr lang="fa-IR" sz="2000" b="1" dirty="0">
                <a:cs typeface="B Nazanin" pitchFamily="2" charset="-78"/>
              </a:rPr>
              <a:t>اسناد و مدارک و مکاتبات در حال حاضر بعنوان مهمترین وسیله ارتباطی در بین سازمان ها و موسسات دولتی و غیر دولتی به شمار </a:t>
            </a:r>
            <a:r>
              <a:rPr lang="fa-IR" sz="2000" b="1" dirty="0" smtClean="0">
                <a:cs typeface="B Nazanin" pitchFamily="2" charset="-78"/>
              </a:rPr>
              <a:t>می‌رود</a:t>
            </a:r>
            <a:r>
              <a:rPr lang="fa-IR" sz="2000" b="1" dirty="0">
                <a:cs typeface="B Nazanin" pitchFamily="2" charset="-78"/>
              </a:rPr>
              <a:t>. </a:t>
            </a:r>
            <a:r>
              <a:rPr lang="fa-IR" sz="2000" b="1" dirty="0" smtClean="0">
                <a:cs typeface="B Nazanin" pitchFamily="2" charset="-78"/>
              </a:rPr>
              <a:t>ابزارهای </a:t>
            </a:r>
            <a:r>
              <a:rPr lang="fa-IR" sz="2000" b="1" dirty="0">
                <a:cs typeface="B Nazanin" pitchFamily="2" charset="-78"/>
              </a:rPr>
              <a:t>کمکی نیز مانند تلفن، فکس و سایر سیستم های صوتی و تصویری و الکترونیکی وجود دارد.</a:t>
            </a:r>
          </a:p>
          <a:p>
            <a:pPr algn="just" rtl="1"/>
            <a:r>
              <a:rPr lang="fa-IR" sz="2000" b="1" dirty="0">
                <a:cs typeface="B Nazanin" pitchFamily="2" charset="-78"/>
              </a:rPr>
              <a:t>میتوان مدعی شد که بدون نامه یا گزارش در موسسات نمی توان بصورت رسمی کاری را انجام داد.</a:t>
            </a:r>
          </a:p>
          <a:p>
            <a:pPr algn="just" rtl="1"/>
            <a:r>
              <a:rPr lang="fa-IR" sz="2000" b="1" dirty="0">
                <a:cs typeface="B Nazanin" pitchFamily="2" charset="-78"/>
              </a:rPr>
              <a:t>مهمترین وسیله هماهنگی در داخل و خارج سازمان نامه اداری یا وسیله مکتوب دیگری مانند صورتجلسه ، آئین نامه و بخشنامه </a:t>
            </a:r>
            <a:r>
              <a:rPr lang="fa-IR" sz="2000" b="1" dirty="0" smtClean="0">
                <a:cs typeface="B Nazanin" pitchFamily="2" charset="-78"/>
              </a:rPr>
              <a:t>می‌باشد</a:t>
            </a:r>
            <a:r>
              <a:rPr lang="fa-IR" sz="2000" b="1" dirty="0">
                <a:cs typeface="B Nazanin" pitchFamily="2" charset="-78"/>
              </a:rPr>
              <a:t>.</a:t>
            </a:r>
          </a:p>
          <a:p>
            <a:pPr algn="just" rtl="1"/>
            <a:r>
              <a:rPr lang="fa-IR" sz="2000" b="1" dirty="0">
                <a:cs typeface="B Nazanin" pitchFamily="2" charset="-78"/>
              </a:rPr>
              <a:t>نامه های اداری بیانگر میزان دانش، تخصص و کاردانی کارکنان و مدیران سازمان </a:t>
            </a:r>
            <a:r>
              <a:rPr lang="fa-IR" sz="2000" b="1" dirty="0" smtClean="0">
                <a:cs typeface="B Nazanin" pitchFamily="2" charset="-78"/>
              </a:rPr>
              <a:t>می‌باشد</a:t>
            </a:r>
            <a:r>
              <a:rPr lang="fa-IR" sz="2000" b="1" dirty="0">
                <a:cs typeface="B Nazanin" pitchFamily="2" charset="-78"/>
              </a:rPr>
              <a:t>.</a:t>
            </a:r>
          </a:p>
          <a:p>
            <a:pPr algn="just" rtl="1"/>
            <a:endParaRPr lang="fa-IR" sz="2000" b="1" dirty="0"/>
          </a:p>
        </p:txBody>
      </p:sp>
      <p:pic>
        <p:nvPicPr>
          <p:cNvPr id="19460"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sp>
        <p:nvSpPr>
          <p:cNvPr id="5" name="Rectangle 4"/>
          <p:cNvSpPr/>
          <p:nvPr/>
        </p:nvSpPr>
        <p:spPr>
          <a:xfrm>
            <a:off x="304800" y="6400800"/>
            <a:ext cx="5562600" cy="369888"/>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a:t>
            </a:r>
            <a:r>
              <a:rPr lang="fa-IR" kern="0" dirty="0" smtClean="0">
                <a:solidFill>
                  <a:srgbClr val="7030A0"/>
                </a:solidFill>
                <a:latin typeface="Arial"/>
                <a:cs typeface="B Titr" pitchFamily="2" charset="-78"/>
              </a:rPr>
              <a:t>نگارش ومکاتبات اداری</a:t>
            </a:r>
            <a:endParaRPr lang="en-US" kern="0" dirty="0">
              <a:solidFill>
                <a:srgbClr val="7030A0"/>
              </a:solidFill>
              <a:latin typeface="Arial"/>
              <a:cs typeface="B Titr" pitchFamily="2" charset="-78"/>
            </a:endParaRPr>
          </a:p>
        </p:txBody>
      </p:sp>
      <p:pic>
        <p:nvPicPr>
          <p:cNvPr id="6" name="Picture 5" descr="logo.JPG"/>
          <p:cNvPicPr/>
          <p:nvPr/>
        </p:nvPicPr>
        <p:blipFill>
          <a:blip r:embed="rId3" cstate="print"/>
          <a:stretch>
            <a:fillRect/>
          </a:stretch>
        </p:blipFill>
        <p:spPr>
          <a:xfrm>
            <a:off x="2" y="2"/>
            <a:ext cx="127536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a:solidFill>
                  <a:schemeClr val="tx1">
                    <a:lumMod val="60000"/>
                    <a:lumOff val="40000"/>
                  </a:schemeClr>
                </a:solidFill>
                <a:cs typeface="B Titr" pitchFamily="2" charset="-78"/>
              </a:rPr>
              <a:t>نشانه گذاری و صفحه آرایی</a:t>
            </a:r>
          </a:p>
        </p:txBody>
      </p:sp>
      <p:sp>
        <p:nvSpPr>
          <p:cNvPr id="3" name="Content Placeholder 2"/>
          <p:cNvSpPr>
            <a:spLocks noGrp="1"/>
          </p:cNvSpPr>
          <p:nvPr>
            <p:ph idx="1"/>
          </p:nvPr>
        </p:nvSpPr>
        <p:spPr>
          <a:xfrm>
            <a:off x="457200" y="1295400"/>
            <a:ext cx="8229600" cy="5029200"/>
          </a:xfrm>
        </p:spPr>
        <p:txBody>
          <a:bodyPr/>
          <a:lstStyle/>
          <a:p>
            <a:pPr algn="just" rtl="1">
              <a:lnSpc>
                <a:spcPct val="150000"/>
              </a:lnSpc>
            </a:pPr>
            <a:r>
              <a:rPr lang="fa-IR" sz="2000" b="1" dirty="0" smtClean="0">
                <a:cs typeface="B Nazanin" pitchFamily="2" charset="-78"/>
              </a:rPr>
              <a:t>نشان‌ها </a:t>
            </a:r>
            <a:r>
              <a:rPr lang="fa-IR" sz="2000" b="1" dirty="0">
                <a:cs typeface="B Nazanin" pitchFamily="2" charset="-78"/>
              </a:rPr>
              <a:t>به علائمی گفته </a:t>
            </a:r>
            <a:r>
              <a:rPr lang="fa-IR" sz="2000" b="1" dirty="0" smtClean="0">
                <a:cs typeface="B Nazanin" pitchFamily="2" charset="-78"/>
              </a:rPr>
              <a:t>می‌شود </a:t>
            </a:r>
            <a:r>
              <a:rPr lang="fa-IR" sz="2000" b="1" dirty="0">
                <a:cs typeface="B Nazanin" pitchFamily="2" charset="-78"/>
              </a:rPr>
              <a:t>که به خواننده در پی بردن به منظور نویسنده در متن نوشتار کمک </a:t>
            </a:r>
            <a:r>
              <a:rPr lang="fa-IR" sz="2000" b="1" dirty="0" smtClean="0">
                <a:cs typeface="B Nazanin" pitchFamily="2" charset="-78"/>
              </a:rPr>
              <a:t>می‌کند</a:t>
            </a:r>
            <a:r>
              <a:rPr lang="fa-IR" sz="2000" b="1" dirty="0">
                <a:cs typeface="B Nazanin" pitchFamily="2" charset="-78"/>
              </a:rPr>
              <a:t>.</a:t>
            </a:r>
          </a:p>
          <a:p>
            <a:pPr algn="just" rtl="1">
              <a:lnSpc>
                <a:spcPct val="150000"/>
              </a:lnSpc>
            </a:pPr>
            <a:r>
              <a:rPr lang="fa-IR" sz="2000" b="1" dirty="0">
                <a:cs typeface="B Nazanin" pitchFamily="2" charset="-78"/>
              </a:rPr>
              <a:t>همچنان که </a:t>
            </a:r>
            <a:r>
              <a:rPr lang="fa-IR" sz="2000" b="1" dirty="0" smtClean="0">
                <a:cs typeface="B Nazanin" pitchFamily="2" charset="-78"/>
              </a:rPr>
              <a:t>لحن کلام </a:t>
            </a:r>
            <a:r>
              <a:rPr lang="fa-IR" sz="2000" b="1" dirty="0">
                <a:cs typeface="B Nazanin" pitchFamily="2" charset="-78"/>
              </a:rPr>
              <a:t>در ادبیات شفاهی اهمیت والایی دارد، </a:t>
            </a:r>
            <a:r>
              <a:rPr lang="fa-IR" sz="2000" b="1" dirty="0" smtClean="0">
                <a:cs typeface="B Nazanin" pitchFamily="2" charset="-78"/>
              </a:rPr>
              <a:t>نشانه گذاری </a:t>
            </a:r>
            <a:r>
              <a:rPr lang="fa-IR" sz="2000" b="1" dirty="0">
                <a:cs typeface="B Nazanin" pitchFamily="2" charset="-78"/>
              </a:rPr>
              <a:t>نیز در ادبیات نوشتاری </a:t>
            </a:r>
            <a:r>
              <a:rPr lang="fa-IR" sz="2000" b="1" dirty="0" smtClean="0">
                <a:cs typeface="B Nazanin" pitchFamily="2" charset="-78"/>
              </a:rPr>
              <a:t>نیز بسیار </a:t>
            </a:r>
            <a:r>
              <a:rPr lang="fa-IR" sz="2000" b="1" dirty="0">
                <a:cs typeface="B Nazanin" pitchFamily="2" charset="-78"/>
              </a:rPr>
              <a:t>مهم و تأثیر گذار </a:t>
            </a:r>
            <a:r>
              <a:rPr lang="fa-IR" sz="2000" b="1" dirty="0" smtClean="0">
                <a:cs typeface="B Nazanin" pitchFamily="2" charset="-78"/>
              </a:rPr>
              <a:t>می‌باشد</a:t>
            </a:r>
            <a:r>
              <a:rPr lang="fa-IR" sz="2000" b="1" dirty="0">
                <a:cs typeface="B Nazanin" pitchFamily="2" charset="-78"/>
              </a:rPr>
              <a:t>.</a:t>
            </a:r>
          </a:p>
          <a:p>
            <a:pPr algn="just" rtl="1">
              <a:lnSpc>
                <a:spcPct val="150000"/>
              </a:lnSpc>
              <a:buNone/>
            </a:pPr>
            <a:r>
              <a:rPr lang="fa-IR" sz="2000" b="1" dirty="0">
                <a:cs typeface="B Nazanin" pitchFamily="2" charset="-78"/>
              </a:rPr>
              <a:t>                                      - ایجاد سهولت در امر برقراری ارتباط صحیح از نظرگاه تفهیم و تفهم</a:t>
            </a:r>
          </a:p>
          <a:p>
            <a:pPr algn="just" rtl="1">
              <a:lnSpc>
                <a:spcPct val="150000"/>
              </a:lnSpc>
              <a:buNone/>
            </a:pPr>
            <a:r>
              <a:rPr lang="fa-IR" sz="2000" b="1" dirty="0">
                <a:cs typeface="B Nazanin" pitchFamily="2" charset="-78"/>
              </a:rPr>
              <a:t>                                      - انتقال صحیح پیام از فرستنده به گیرنده</a:t>
            </a:r>
          </a:p>
          <a:p>
            <a:pPr algn="just" rtl="1">
              <a:lnSpc>
                <a:spcPct val="150000"/>
              </a:lnSpc>
            </a:pPr>
            <a:r>
              <a:rPr lang="fa-IR" sz="2000" b="1" dirty="0">
                <a:cs typeface="B Nazanin" pitchFamily="2" charset="-78"/>
              </a:rPr>
              <a:t>فواید نشانه گذاری:  - انتقال و انعکاس آهنگ </a:t>
            </a:r>
            <a:r>
              <a:rPr lang="fa-IR" sz="2000" b="1" dirty="0" smtClean="0">
                <a:cs typeface="B Nazanin" pitchFamily="2" charset="-78"/>
              </a:rPr>
              <a:t>گونه‌های </a:t>
            </a:r>
            <a:r>
              <a:rPr lang="fa-IR" sz="2000" b="1" dirty="0">
                <a:cs typeface="B Nazanin" pitchFamily="2" charset="-78"/>
              </a:rPr>
              <a:t>گفتار به نوشتار</a:t>
            </a:r>
            <a:endParaRPr lang="en-US" sz="2000" dirty="0">
              <a:cs typeface="B Nazanin" pitchFamily="2" charset="-78"/>
            </a:endParaRPr>
          </a:p>
          <a:p>
            <a:pPr algn="r" rtl="1">
              <a:lnSpc>
                <a:spcPct val="150000"/>
              </a:lnSpc>
              <a:buNone/>
            </a:pPr>
            <a:r>
              <a:rPr lang="fa-IR" sz="2000" dirty="0">
                <a:solidFill>
                  <a:srgbClr val="FF0000"/>
                </a:solidFill>
                <a:cs typeface="B Nazanin" pitchFamily="2" charset="-78"/>
              </a:rPr>
              <a:t>                             </a:t>
            </a:r>
            <a:r>
              <a:rPr lang="fa-IR" sz="2000" dirty="0" smtClean="0">
                <a:solidFill>
                  <a:srgbClr val="FF0000"/>
                </a:solidFill>
                <a:cs typeface="B Nazanin" pitchFamily="2" charset="-78"/>
              </a:rPr>
              <a:t>     </a:t>
            </a:r>
            <a:r>
              <a:rPr lang="fa-IR" sz="2000" dirty="0" smtClean="0">
                <a:cs typeface="B Nazanin" pitchFamily="2" charset="-78"/>
              </a:rPr>
              <a:t>- </a:t>
            </a:r>
            <a:r>
              <a:rPr lang="fa-IR" sz="2000" b="1" dirty="0">
                <a:cs typeface="B Nazanin" pitchFamily="2" charset="-78"/>
              </a:rPr>
              <a:t>آراستن شکل ظاهری نوشته برای ایجاد جاذبه لازم در امر مطالعه</a:t>
            </a:r>
            <a:endParaRPr lang="en-US" sz="2000" b="1" dirty="0">
              <a:cs typeface="B Nazanin" pitchFamily="2" charset="-78"/>
            </a:endParaRPr>
          </a:p>
          <a:p>
            <a:pPr algn="r" rtl="1">
              <a:lnSpc>
                <a:spcPct val="150000"/>
              </a:lnSpc>
              <a:buNone/>
            </a:pPr>
            <a:r>
              <a:rPr lang="fa-IR" sz="2000" b="1" dirty="0">
                <a:solidFill>
                  <a:srgbClr val="FF0000"/>
                </a:solidFill>
                <a:cs typeface="B Nazanin" pitchFamily="2" charset="-78"/>
              </a:rPr>
              <a:t>                             </a:t>
            </a:r>
            <a:r>
              <a:rPr lang="fa-IR" sz="2000" b="1" dirty="0" smtClean="0">
                <a:solidFill>
                  <a:srgbClr val="FF0000"/>
                </a:solidFill>
                <a:cs typeface="B Nazanin" pitchFamily="2" charset="-78"/>
              </a:rPr>
              <a:t>          </a:t>
            </a:r>
            <a:r>
              <a:rPr lang="fa-IR" sz="2000" b="1" dirty="0" smtClean="0">
                <a:cs typeface="B Nazanin" pitchFamily="2" charset="-78"/>
              </a:rPr>
              <a:t>- </a:t>
            </a:r>
            <a:r>
              <a:rPr lang="fa-IR" sz="2000" b="1" dirty="0">
                <a:cs typeface="B Nazanin" pitchFamily="2" charset="-78"/>
              </a:rPr>
              <a:t>تصحیح متون قدیمی و تبدیل آن به سبک متداول روز</a:t>
            </a:r>
            <a:endParaRPr lang="en-US" sz="2000" b="1" dirty="0">
              <a:cs typeface="B Nazanin" pitchFamily="2" charset="-78"/>
            </a:endParaRPr>
          </a:p>
          <a:p>
            <a:pPr algn="r" rtl="1"/>
            <a:endParaRPr lang="en-US" sz="2400" dirty="0">
              <a:solidFill>
                <a:srgbClr val="FF0000"/>
              </a:solidFill>
            </a:endParaRPr>
          </a:p>
          <a:p>
            <a:pPr algn="r" rtl="1">
              <a:buNone/>
            </a:pPr>
            <a:r>
              <a:rPr lang="fa-IR" sz="2400" dirty="0">
                <a:solidFill>
                  <a:srgbClr val="FF0000"/>
                </a:solidFill>
              </a:rPr>
              <a:t>                                   </a:t>
            </a:r>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endParaRPr lang="en-US" sz="2400" dirty="0">
              <a:solidFill>
                <a:srgbClr val="FF0000"/>
              </a:solidFill>
            </a:endParaRPr>
          </a:p>
          <a:p>
            <a:pPr algn="r" rtl="1"/>
            <a:r>
              <a:rPr lang="ar-SA" sz="2400" dirty="0"/>
              <a:t>آنان را به عنوان حق فوق پرداخت نمايد.</a:t>
            </a:r>
            <a:endParaRPr lang="en-US" sz="2400" dirty="0"/>
          </a:p>
          <a:p>
            <a:pPr algn="r" rtl="1"/>
            <a:r>
              <a:rPr lang="ar-SA" sz="2400" dirty="0"/>
              <a:t>تبصره 1. اين فوق العاده در حکم کارگزيني فرد هيأت علمي درج نمي‌گردد. لازم است دانشگاه قرارداد هر ساله </a:t>
            </a:r>
            <a:r>
              <a:rPr lang="ar-SA" sz="2400" dirty="0">
                <a:solidFill>
                  <a:schemeClr val="tx1">
                    <a:lumMod val="50000"/>
                  </a:schemeClr>
                </a:solidFill>
              </a:rPr>
              <a:t>را</a:t>
            </a:r>
            <a:r>
              <a:rPr lang="fa-IR" sz="2400" dirty="0">
                <a:solidFill>
                  <a:srgbClr val="FF0000"/>
                </a:solidFill>
              </a:rPr>
              <a:t> </a:t>
            </a:r>
            <a:r>
              <a:rPr lang="ar-SA" sz="2400" dirty="0">
                <a:solidFill>
                  <a:srgbClr val="FF0000"/>
                </a:solidFill>
              </a:rPr>
              <a:t>بر اساس ارزيابي عملکرد </a:t>
            </a:r>
            <a:r>
              <a:rPr lang="ar-SA" sz="2400" dirty="0"/>
              <a:t>فرد هيأت علمي حداکثر تا </a:t>
            </a:r>
            <a:r>
              <a:rPr lang="ar-SA" sz="2400" dirty="0">
                <a:solidFill>
                  <a:srgbClr val="FF0000"/>
                </a:solidFill>
              </a:rPr>
              <a:t>پايان فروردين ماه همان سال </a:t>
            </a:r>
            <a:r>
              <a:rPr lang="ar-SA" sz="2400" dirty="0"/>
              <a:t>منعقد نموده و به طور ماهيانه نسبت به پرداخت اقدام نمايد. </a:t>
            </a:r>
            <a:endParaRPr lang="en-US" sz="2400" dirty="0"/>
          </a:p>
          <a:p>
            <a:pPr algn="just" rtl="1"/>
            <a:endParaRPr lang="fa-IR" sz="2400" dirty="0">
              <a:cs typeface="B Titr" pitchFamily="2" charset="-78"/>
            </a:endParaRPr>
          </a:p>
        </p:txBody>
      </p:sp>
      <p:sp>
        <p:nvSpPr>
          <p:cNvPr id="4" name="Right Brace 3"/>
          <p:cNvSpPr/>
          <p:nvPr/>
        </p:nvSpPr>
        <p:spPr>
          <a:xfrm>
            <a:off x="6553200" y="3429000"/>
            <a:ext cx="79248"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logo.JPG"/>
          <p:cNvPicPr/>
          <p:nvPr/>
        </p:nvPicPr>
        <p:blipFill>
          <a:blip r:embed="rId2" cstate="print"/>
          <a:stretch>
            <a:fillRect/>
          </a:stretch>
        </p:blipFill>
        <p:spPr>
          <a:xfrm>
            <a:off x="2" y="152402"/>
            <a:ext cx="1018681" cy="121128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2505444496"/>
              </p:ext>
            </p:extLst>
          </p:nvPr>
        </p:nvGraphicFramePr>
        <p:xfrm>
          <a:off x="1600200" y="648716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4038600" cy="609600"/>
          </a:xfrm>
        </p:spPr>
        <p:txBody>
          <a:bodyPr/>
          <a:lstStyle/>
          <a:p>
            <a:r>
              <a:rPr lang="fa-IR" sz="2800" b="1" dirty="0">
                <a:solidFill>
                  <a:schemeClr val="tx1">
                    <a:lumMod val="60000"/>
                    <a:lumOff val="40000"/>
                  </a:schemeClr>
                </a:solidFill>
              </a:rPr>
              <a:t>نشان های رایج در زبان فارسی</a:t>
            </a:r>
            <a:endParaRPr lang="en-US" sz="2800" b="1" dirty="0">
              <a:solidFill>
                <a:schemeClr val="tx1">
                  <a:lumMod val="60000"/>
                  <a:lumOff val="40000"/>
                </a:schemeClr>
              </a:solidFill>
            </a:endParaRPr>
          </a:p>
        </p:txBody>
      </p:sp>
      <p:sp>
        <p:nvSpPr>
          <p:cNvPr id="3" name="Content Placeholder 2"/>
          <p:cNvSpPr>
            <a:spLocks noGrp="1"/>
          </p:cNvSpPr>
          <p:nvPr>
            <p:ph idx="1"/>
          </p:nvPr>
        </p:nvSpPr>
        <p:spPr>
          <a:xfrm>
            <a:off x="381000" y="914400"/>
            <a:ext cx="8229600" cy="5562600"/>
          </a:xfrm>
        </p:spPr>
        <p:txBody>
          <a:bodyPr/>
          <a:lstStyle/>
          <a:p>
            <a:pPr algn="r">
              <a:buNone/>
            </a:pPr>
            <a:r>
              <a:rPr lang="fa-IR" sz="1800" b="1" dirty="0">
                <a:solidFill>
                  <a:srgbClr val="FF0000"/>
                </a:solidFill>
                <a:cs typeface="B Nazanin" pitchFamily="2" charset="-78"/>
              </a:rPr>
              <a:t>یک نقطه(.):</a:t>
            </a:r>
            <a:r>
              <a:rPr lang="fa-IR" sz="1800" b="1" dirty="0">
                <a:cs typeface="B Nazanin" pitchFamily="2" charset="-78"/>
              </a:rPr>
              <a:t>این علامت بعنوان مکث </a:t>
            </a:r>
            <a:r>
              <a:rPr lang="fa-IR" sz="1800" b="1" dirty="0" smtClean="0">
                <a:cs typeface="B Nazanin" pitchFamily="2" charset="-78"/>
              </a:rPr>
              <a:t>کامل، </a:t>
            </a:r>
            <a:r>
              <a:rPr lang="fa-IR" sz="1800" b="1" dirty="0">
                <a:cs typeface="B Nazanin" pitchFamily="2" charset="-78"/>
              </a:rPr>
              <a:t>نشانه پایان جمله، جملات مستقل را </a:t>
            </a:r>
            <a:r>
              <a:rPr lang="fa-IR" sz="1800" b="1" dirty="0" smtClean="0">
                <a:cs typeface="B Nazanin" pitchFamily="2" charset="-78"/>
              </a:rPr>
              <a:t>از همدیگر </a:t>
            </a:r>
            <a:r>
              <a:rPr lang="fa-IR" sz="1800" b="1" dirty="0">
                <a:cs typeface="B Nazanin" pitchFamily="2" charset="-78"/>
              </a:rPr>
              <a:t>جدا </a:t>
            </a:r>
            <a:r>
              <a:rPr lang="fa-IR" sz="1800" b="1" dirty="0" smtClean="0">
                <a:cs typeface="B Nazanin" pitchFamily="2" charset="-78"/>
              </a:rPr>
              <a:t>می‌کند</a:t>
            </a:r>
            <a:r>
              <a:rPr lang="fa-IR" sz="1800" b="1" dirty="0">
                <a:cs typeface="B Nazanin" pitchFamily="2" charset="-78"/>
              </a:rPr>
              <a:t>.</a:t>
            </a:r>
          </a:p>
          <a:p>
            <a:pPr algn="r">
              <a:buNone/>
            </a:pPr>
            <a:r>
              <a:rPr lang="fa-IR" sz="1800" b="1" dirty="0">
                <a:cs typeface="B Nazanin" pitchFamily="2" charset="-78"/>
              </a:rPr>
              <a:t>موارد استفاده:</a:t>
            </a:r>
          </a:p>
          <a:p>
            <a:pPr algn="r">
              <a:buNone/>
            </a:pPr>
            <a:r>
              <a:rPr lang="fa-IR" sz="1800" b="1" dirty="0">
                <a:cs typeface="B Nazanin" pitchFamily="2" charset="-78"/>
              </a:rPr>
              <a:t>- پایان </a:t>
            </a:r>
            <a:r>
              <a:rPr lang="fa-IR" sz="1800" b="1" dirty="0" smtClean="0">
                <a:cs typeface="B Nazanin" pitchFamily="2" charset="-78"/>
              </a:rPr>
              <a:t>جمله‌های </a:t>
            </a:r>
            <a:r>
              <a:rPr lang="fa-IR" sz="1800" b="1" dirty="0">
                <a:cs typeface="B Nazanin" pitchFamily="2" charset="-78"/>
              </a:rPr>
              <a:t>خبری</a:t>
            </a:r>
          </a:p>
          <a:p>
            <a:pPr algn="r">
              <a:buNone/>
            </a:pPr>
            <a:r>
              <a:rPr lang="fa-IR" sz="1800" b="1" dirty="0">
                <a:cs typeface="B Nazanin" pitchFamily="2" charset="-78"/>
              </a:rPr>
              <a:t>- پایان کلماتی که به جای جمله استفاده </a:t>
            </a:r>
            <a:r>
              <a:rPr lang="fa-IR" sz="1800" b="1" dirty="0" smtClean="0">
                <a:cs typeface="B Nazanin" pitchFamily="2" charset="-78"/>
              </a:rPr>
              <a:t>می‌شود</a:t>
            </a:r>
            <a:r>
              <a:rPr lang="fa-IR" sz="1800" b="1" dirty="0">
                <a:cs typeface="B Nazanin" pitchFamily="2" charset="-78"/>
              </a:rPr>
              <a:t>. (</a:t>
            </a:r>
            <a:r>
              <a:rPr lang="fa-IR" sz="1800" b="1" dirty="0" smtClean="0">
                <a:cs typeface="B Nazanin" pitchFamily="2" charset="-78"/>
              </a:rPr>
              <a:t>اطاعت. آری. خیر. </a:t>
            </a:r>
            <a:r>
              <a:rPr lang="fa-IR" sz="1800" b="1" smtClean="0">
                <a:cs typeface="B Nazanin" pitchFamily="2" charset="-78"/>
              </a:rPr>
              <a:t>نوشتم. </a:t>
            </a:r>
            <a:r>
              <a:rPr lang="fa-IR" sz="1800" b="1" dirty="0">
                <a:cs typeface="B Nazanin" pitchFamily="2" charset="-78"/>
              </a:rPr>
              <a:t>و...)</a:t>
            </a:r>
          </a:p>
          <a:p>
            <a:pPr algn="r">
              <a:buNone/>
            </a:pPr>
            <a:r>
              <a:rPr lang="fa-IR" sz="1800" b="1" dirty="0">
                <a:cs typeface="B Nazanin" pitchFamily="2" charset="-78"/>
              </a:rPr>
              <a:t>- پس از کلمات و حروف اختصاری( ب . بهرامی) </a:t>
            </a:r>
          </a:p>
          <a:p>
            <a:pPr algn="r">
              <a:buFontTx/>
              <a:buChar char="-"/>
            </a:pPr>
            <a:r>
              <a:rPr lang="fa-IR" sz="1800" b="1" dirty="0">
                <a:cs typeface="B Nazanin" pitchFamily="2" charset="-78"/>
              </a:rPr>
              <a:t>حروف اختصاری بیانگر سال </a:t>
            </a:r>
            <a:r>
              <a:rPr lang="fa-IR" sz="1800" b="1" dirty="0" smtClean="0">
                <a:cs typeface="B Nazanin" pitchFamily="2" charset="-78"/>
              </a:rPr>
              <a:t>ها، </a:t>
            </a:r>
            <a:r>
              <a:rPr lang="fa-IR" sz="1800" b="1" dirty="0">
                <a:cs typeface="B Nazanin" pitchFamily="2" charset="-78"/>
              </a:rPr>
              <a:t>قوانین و ... (ه.ق- هجری قمری ) (ق.م.خ.ک -قانون مدیریت خدمات کشوری)</a:t>
            </a:r>
          </a:p>
          <a:p>
            <a:pPr algn="r">
              <a:buNone/>
            </a:pPr>
            <a:r>
              <a:rPr lang="fa-IR" sz="1800" b="1" dirty="0">
                <a:solidFill>
                  <a:srgbClr val="FF0000"/>
                </a:solidFill>
                <a:cs typeface="B Nazanin" pitchFamily="2" charset="-78"/>
              </a:rPr>
              <a:t>سرکج (،): </a:t>
            </a:r>
            <a:r>
              <a:rPr lang="fa-IR" sz="1800" b="1" dirty="0">
                <a:cs typeface="B Nazanin" pitchFamily="2" charset="-78"/>
              </a:rPr>
              <a:t>مکث – درنگ کوتاه </a:t>
            </a:r>
          </a:p>
          <a:p>
            <a:pPr algn="r">
              <a:buNone/>
            </a:pPr>
            <a:r>
              <a:rPr lang="fa-IR" sz="1800" b="1" dirty="0">
                <a:cs typeface="B Nazanin" pitchFamily="2" charset="-78"/>
              </a:rPr>
              <a:t>موارد استفاده:</a:t>
            </a:r>
          </a:p>
          <a:p>
            <a:pPr algn="r">
              <a:buNone/>
            </a:pPr>
            <a:r>
              <a:rPr lang="fa-IR" sz="1800" b="1" dirty="0">
                <a:cs typeface="B Nazanin" pitchFamily="2" charset="-78"/>
              </a:rPr>
              <a:t>عطف بیان (</a:t>
            </a:r>
            <a:r>
              <a:rPr lang="fa-IR" sz="1800" b="1" dirty="0" smtClean="0">
                <a:cs typeface="B Nazanin" pitchFamily="2" charset="-78"/>
              </a:rPr>
              <a:t>تهران، </a:t>
            </a:r>
            <a:r>
              <a:rPr lang="fa-IR" sz="1800" b="1" dirty="0">
                <a:cs typeface="B Nazanin" pitchFamily="2" charset="-78"/>
              </a:rPr>
              <a:t>مرکز ایران، شهر زیبایی است.)  به جای (واو) مکرر(احمد، </a:t>
            </a:r>
            <a:r>
              <a:rPr lang="fa-IR" sz="1800" b="1" dirty="0" smtClean="0">
                <a:cs typeface="B Nazanin" pitchFamily="2" charset="-78"/>
              </a:rPr>
              <a:t>علی، </a:t>
            </a:r>
            <a:r>
              <a:rPr lang="fa-IR" sz="1800" b="1" dirty="0">
                <a:cs typeface="B Nazanin" pitchFamily="2" charset="-78"/>
              </a:rPr>
              <a:t>حسین و رضا آمدند.)</a:t>
            </a:r>
          </a:p>
          <a:p>
            <a:pPr algn="r">
              <a:buNone/>
            </a:pPr>
            <a:r>
              <a:rPr lang="fa-IR" sz="1800" b="1" dirty="0">
                <a:solidFill>
                  <a:srgbClr val="FF0000"/>
                </a:solidFill>
                <a:cs typeface="B Nazanin" pitchFamily="2" charset="-78"/>
              </a:rPr>
              <a:t>سرکج نقطه(؛): </a:t>
            </a:r>
            <a:r>
              <a:rPr lang="fa-IR" sz="1800" b="1" dirty="0">
                <a:cs typeface="B Nazanin" pitchFamily="2" charset="-78"/>
              </a:rPr>
              <a:t>نشانه (درنگ،مکث و توقف) متوسط. </a:t>
            </a:r>
          </a:p>
          <a:p>
            <a:pPr algn="r">
              <a:buNone/>
            </a:pPr>
            <a:r>
              <a:rPr lang="fa-IR" sz="1800" b="1" dirty="0">
                <a:cs typeface="B Nazanin" pitchFamily="2" charset="-78"/>
              </a:rPr>
              <a:t>موارد استفاده : </a:t>
            </a:r>
          </a:p>
          <a:p>
            <a:pPr algn="r">
              <a:buNone/>
            </a:pPr>
            <a:r>
              <a:rPr lang="fa-IR" sz="1800" b="1" dirty="0">
                <a:cs typeface="B Nazanin" pitchFamily="2" charset="-78"/>
              </a:rPr>
              <a:t>درانتهای جمله های </a:t>
            </a:r>
            <a:r>
              <a:rPr lang="fa-IR" sz="1800" b="1" dirty="0" smtClean="0">
                <a:cs typeface="B Nazanin" pitchFamily="2" charset="-78"/>
              </a:rPr>
              <a:t>زنجیره‌ای </a:t>
            </a:r>
            <a:r>
              <a:rPr lang="fa-IR" sz="1800" b="1" dirty="0">
                <a:cs typeface="B Nazanin" pitchFamily="2" charset="-78"/>
              </a:rPr>
              <a:t>قرار </a:t>
            </a:r>
            <a:r>
              <a:rPr lang="fa-IR" sz="1800" b="1" dirty="0" smtClean="0">
                <a:cs typeface="B Nazanin" pitchFamily="2" charset="-78"/>
              </a:rPr>
              <a:t>می‌گیرد</a:t>
            </a:r>
            <a:r>
              <a:rPr lang="fa-IR" sz="1800" b="1" dirty="0">
                <a:cs typeface="B Nazanin" pitchFamily="2" charset="-78"/>
              </a:rPr>
              <a:t>.</a:t>
            </a:r>
          </a:p>
          <a:p>
            <a:pPr algn="r">
              <a:buNone/>
            </a:pPr>
            <a:r>
              <a:rPr lang="fa-IR" sz="1800" b="1" dirty="0">
                <a:cs typeface="B Nazanin" pitchFamily="2" charset="-78"/>
              </a:rPr>
              <a:t>زمانی که مطلب ناتمام و جمله ناقص است.</a:t>
            </a:r>
          </a:p>
          <a:p>
            <a:pPr algn="r">
              <a:buNone/>
            </a:pPr>
            <a:r>
              <a:rPr lang="fa-IR" sz="1800" b="1" dirty="0">
                <a:cs typeface="B Nazanin" pitchFamily="2" charset="-78"/>
              </a:rPr>
              <a:t>به جای حرف ربط میان دو جمله ساده به هم پیوسته</a:t>
            </a:r>
          </a:p>
          <a:p>
            <a:pPr algn="r">
              <a:buNone/>
            </a:pPr>
            <a:r>
              <a:rPr lang="fa-IR" sz="1800" b="1" dirty="0">
                <a:cs typeface="B Nazanin" pitchFamily="2" charset="-78"/>
              </a:rPr>
              <a:t>به جای حرف عطف در میان دو جمله ساده به هم پیوسته</a:t>
            </a:r>
            <a:endParaRPr lang="en-US" sz="1800" b="1" dirty="0">
              <a:cs typeface="B Nazanin" pitchFamily="2" charset="-78"/>
            </a:endParaRPr>
          </a:p>
        </p:txBody>
      </p:sp>
      <p:pic>
        <p:nvPicPr>
          <p:cNvPr id="4" name="Picture 3" descr="logo.JPG"/>
          <p:cNvPicPr/>
          <p:nvPr/>
        </p:nvPicPr>
        <p:blipFill>
          <a:blip r:embed="rId2" cstate="print"/>
          <a:stretch>
            <a:fillRect/>
          </a:stretch>
        </p:blipFill>
        <p:spPr>
          <a:xfrm>
            <a:off x="152400" y="3"/>
            <a:ext cx="1018681" cy="83819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237998108"/>
              </p:ext>
            </p:extLst>
          </p:nvPr>
        </p:nvGraphicFramePr>
        <p:xfrm>
          <a:off x="1600200" y="6477635"/>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1" dirty="0">
                <a:solidFill>
                  <a:schemeClr val="tx1">
                    <a:lumMod val="60000"/>
                    <a:lumOff val="40000"/>
                  </a:schemeClr>
                </a:solidFill>
              </a:rPr>
              <a:t>نشان های رایج در زبان فارسی</a:t>
            </a:r>
            <a:endParaRPr lang="en-US" sz="2800" b="1" dirty="0">
              <a:solidFill>
                <a:schemeClr val="tx1">
                  <a:lumMod val="60000"/>
                  <a:lumOff val="40000"/>
                </a:schemeClr>
              </a:solidFill>
            </a:endParaRPr>
          </a:p>
        </p:txBody>
      </p:sp>
      <p:sp>
        <p:nvSpPr>
          <p:cNvPr id="3" name="Content Placeholder 2"/>
          <p:cNvSpPr>
            <a:spLocks noGrp="1"/>
          </p:cNvSpPr>
          <p:nvPr>
            <p:ph idx="1"/>
          </p:nvPr>
        </p:nvSpPr>
        <p:spPr/>
        <p:txBody>
          <a:bodyPr/>
          <a:lstStyle/>
          <a:p>
            <a:pPr algn="r">
              <a:lnSpc>
                <a:spcPct val="150000"/>
              </a:lnSpc>
              <a:buNone/>
            </a:pPr>
            <a:r>
              <a:rPr lang="fa-IR" sz="2000" b="1" dirty="0">
                <a:solidFill>
                  <a:schemeClr val="tx1">
                    <a:lumMod val="60000"/>
                    <a:lumOff val="40000"/>
                  </a:schemeClr>
                </a:solidFill>
                <a:cs typeface="B Nazanin" pitchFamily="2" charset="-78"/>
              </a:rPr>
              <a:t>سایر نشان های رایج:</a:t>
            </a:r>
          </a:p>
          <a:p>
            <a:pPr algn="r">
              <a:lnSpc>
                <a:spcPct val="150000"/>
              </a:lnSpc>
              <a:buNone/>
            </a:pPr>
            <a:r>
              <a:rPr lang="fa-IR" sz="2000" b="1" dirty="0">
                <a:solidFill>
                  <a:srgbClr val="FF0000"/>
                </a:solidFill>
                <a:cs typeface="B Nazanin" pitchFamily="2" charset="-78"/>
              </a:rPr>
              <a:t>دونقطه(:) :</a:t>
            </a:r>
            <a:r>
              <a:rPr lang="fa-IR" sz="2000" b="1" dirty="0">
                <a:cs typeface="B Nazanin" pitchFamily="2" charset="-78"/>
              </a:rPr>
              <a:t>نشان شرح – هشدار نما</a:t>
            </a:r>
          </a:p>
          <a:p>
            <a:pPr algn="r">
              <a:lnSpc>
                <a:spcPct val="150000"/>
              </a:lnSpc>
              <a:buNone/>
            </a:pPr>
            <a:r>
              <a:rPr lang="fa-IR" sz="2000" b="1" dirty="0" smtClean="0">
                <a:solidFill>
                  <a:srgbClr val="FF0000"/>
                </a:solidFill>
                <a:cs typeface="B Nazanin" pitchFamily="2" charset="-78"/>
              </a:rPr>
              <a:t>خط فاصله(-) : </a:t>
            </a:r>
            <a:r>
              <a:rPr lang="fa-IR" sz="2000" b="1" dirty="0">
                <a:cs typeface="B Nazanin" pitchFamily="2" charset="-78"/>
              </a:rPr>
              <a:t>نیم خط – خط فاصل(مکمل دونقطه می باشد.) </a:t>
            </a:r>
          </a:p>
          <a:p>
            <a:pPr algn="r">
              <a:lnSpc>
                <a:spcPct val="150000"/>
              </a:lnSpc>
              <a:buNone/>
            </a:pPr>
            <a:r>
              <a:rPr lang="fa-IR" sz="2000" b="1" dirty="0">
                <a:solidFill>
                  <a:srgbClr val="FF0000"/>
                </a:solidFill>
                <a:cs typeface="B Nazanin" pitchFamily="2" charset="-78"/>
              </a:rPr>
              <a:t>خط پیوند(_): </a:t>
            </a:r>
            <a:r>
              <a:rPr lang="fa-IR" sz="2000" b="1" dirty="0">
                <a:cs typeface="B Nazanin" pitchFamily="2" charset="-78"/>
              </a:rPr>
              <a:t>معادل دش انگلیسی به عنوان نشان تفکیک استفاده می شود.</a:t>
            </a:r>
          </a:p>
          <a:p>
            <a:pPr algn="r">
              <a:lnSpc>
                <a:spcPct val="150000"/>
              </a:lnSpc>
              <a:buNone/>
            </a:pPr>
            <a:r>
              <a:rPr lang="fa-IR" sz="2000" b="1" dirty="0" smtClean="0">
                <a:solidFill>
                  <a:srgbClr val="FF0000"/>
                </a:solidFill>
                <a:cs typeface="B Nazanin" pitchFamily="2" charset="-78"/>
              </a:rPr>
              <a:t>خط کشیده (-----) </a:t>
            </a:r>
            <a:r>
              <a:rPr lang="fa-IR" sz="2000" b="1" dirty="0" smtClean="0">
                <a:cs typeface="B Nazanin" pitchFamily="2" charset="-78"/>
              </a:rPr>
              <a:t>:</a:t>
            </a:r>
            <a:r>
              <a:rPr lang="fa-IR" sz="2000" b="1" dirty="0">
                <a:cs typeface="B Nazanin" pitchFamily="2" charset="-78"/>
              </a:rPr>
              <a:t>بزرگ نما=خط زیرین. برای برجسته کردن یا مشخص نمودن قسمتی از نوشته استفاده می شود.</a:t>
            </a:r>
            <a:endParaRPr lang="fa-IR" sz="2000" b="1" dirty="0" smtClean="0">
              <a:cs typeface="B Nazanin" pitchFamily="2" charset="-78"/>
            </a:endParaRPr>
          </a:p>
          <a:p>
            <a:pPr algn="r">
              <a:lnSpc>
                <a:spcPct val="150000"/>
              </a:lnSpc>
              <a:buNone/>
            </a:pPr>
            <a:r>
              <a:rPr lang="fa-IR" sz="2000" b="1" dirty="0" smtClean="0">
                <a:solidFill>
                  <a:srgbClr val="FF0000"/>
                </a:solidFill>
                <a:cs typeface="B Nazanin" pitchFamily="2" charset="-78"/>
              </a:rPr>
              <a:t>نشانه پرسش(؟): </a:t>
            </a:r>
            <a:r>
              <a:rPr lang="fa-IR" sz="2000" b="1" dirty="0">
                <a:cs typeface="B Nazanin" pitchFamily="2" charset="-78"/>
              </a:rPr>
              <a:t>پرسش نما یا علامت پرسش</a:t>
            </a:r>
            <a:endParaRPr lang="fa-IR" sz="2000" b="1" dirty="0" smtClean="0">
              <a:cs typeface="B Nazanin" pitchFamily="2" charset="-78"/>
            </a:endParaRPr>
          </a:p>
          <a:p>
            <a:pPr algn="r">
              <a:lnSpc>
                <a:spcPct val="150000"/>
              </a:lnSpc>
              <a:buNone/>
            </a:pPr>
            <a:r>
              <a:rPr lang="fa-IR" sz="2000" b="1" dirty="0" smtClean="0">
                <a:solidFill>
                  <a:srgbClr val="FF0000"/>
                </a:solidFill>
                <a:cs typeface="B Nazanin" pitchFamily="2" charset="-78"/>
              </a:rPr>
              <a:t>نشان تعجب(!): </a:t>
            </a:r>
            <a:r>
              <a:rPr lang="fa-IR" sz="2000" b="1" dirty="0">
                <a:cs typeface="B Nazanin" pitchFamily="2" charset="-78"/>
              </a:rPr>
              <a:t>هیجان نما</a:t>
            </a:r>
            <a:endParaRPr lang="fa-IR" sz="2000" b="1" dirty="0" smtClean="0">
              <a:cs typeface="B Nazanin" pitchFamily="2" charset="-78"/>
            </a:endParaRPr>
          </a:p>
          <a:p>
            <a:pPr algn="r">
              <a:lnSpc>
                <a:spcPct val="150000"/>
              </a:lnSpc>
              <a:buNone/>
            </a:pPr>
            <a:r>
              <a:rPr lang="fa-IR" sz="2000" b="1" dirty="0" smtClean="0">
                <a:solidFill>
                  <a:srgbClr val="FF0000"/>
                </a:solidFill>
                <a:cs typeface="B Nazanin" pitchFamily="2" charset="-78"/>
              </a:rPr>
              <a:t>گریز نما(): </a:t>
            </a:r>
            <a:r>
              <a:rPr lang="fa-IR" sz="2000" b="1" dirty="0" smtClean="0">
                <a:cs typeface="B Nazanin" pitchFamily="2" charset="-78"/>
              </a:rPr>
              <a:t>دوکمان، </a:t>
            </a:r>
            <a:r>
              <a:rPr lang="fa-IR" sz="2000" b="1" dirty="0">
                <a:cs typeface="B Nazanin" pitchFamily="2" charset="-78"/>
              </a:rPr>
              <a:t>دوقوس.  </a:t>
            </a:r>
            <a:r>
              <a:rPr lang="fa-IR" sz="2000" b="1" dirty="0" smtClean="0">
                <a:cs typeface="B Nazanin" pitchFamily="2" charset="-78"/>
              </a:rPr>
              <a:t>    </a:t>
            </a:r>
            <a:r>
              <a:rPr lang="fa-IR" sz="2000" b="1" dirty="0" smtClean="0">
                <a:solidFill>
                  <a:srgbClr val="FF0000"/>
                </a:solidFill>
                <a:cs typeface="B Nazanin" pitchFamily="2" charset="-78"/>
              </a:rPr>
              <a:t>ممیز</a:t>
            </a:r>
            <a:r>
              <a:rPr lang="fa-IR" sz="2000" b="1" dirty="0">
                <a:solidFill>
                  <a:srgbClr val="FF0000"/>
                </a:solidFill>
                <a:cs typeface="B Nazanin" pitchFamily="2" charset="-78"/>
              </a:rPr>
              <a:t>(/) </a:t>
            </a:r>
            <a:r>
              <a:rPr lang="fa-IR" sz="2000" b="1" dirty="0">
                <a:cs typeface="B Nazanin" pitchFamily="2" charset="-78"/>
              </a:rPr>
              <a:t>– </a:t>
            </a:r>
            <a:r>
              <a:rPr lang="fa-IR" sz="2000" b="1" dirty="0">
                <a:solidFill>
                  <a:srgbClr val="FF0000"/>
                </a:solidFill>
                <a:cs typeface="B Nazanin" pitchFamily="2" charset="-78"/>
              </a:rPr>
              <a:t>بازهم(”) </a:t>
            </a:r>
            <a:endParaRPr lang="fa-IR" sz="2000" b="1" dirty="0" smtClean="0">
              <a:solidFill>
                <a:srgbClr val="FF0000"/>
              </a:solidFill>
              <a:cs typeface="B Nazanin" pitchFamily="2" charset="-78"/>
            </a:endParaRPr>
          </a:p>
          <a:p>
            <a:pPr algn="r">
              <a:lnSpc>
                <a:spcPct val="150000"/>
              </a:lnSpc>
              <a:buNone/>
            </a:pPr>
            <a:endParaRPr lang="en-US" sz="2000" b="1" dirty="0">
              <a:cs typeface="B Nazanin" pitchFamily="2" charset="-78"/>
            </a:endParaRPr>
          </a:p>
        </p:txBody>
      </p:sp>
      <p:pic>
        <p:nvPicPr>
          <p:cNvPr id="4" name="Picture 3" descr="logo.JPG"/>
          <p:cNvPicPr/>
          <p:nvPr/>
        </p:nvPicPr>
        <p:blipFill>
          <a:blip r:embed="rId2" cstate="print"/>
          <a:stretch>
            <a:fillRect/>
          </a:stretch>
        </p:blipFill>
        <p:spPr>
          <a:xfrm>
            <a:off x="2" y="152402"/>
            <a:ext cx="1018681" cy="12112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2751761213"/>
              </p:ext>
            </p:extLst>
          </p:nvPr>
        </p:nvGraphicFramePr>
        <p:xfrm>
          <a:off x="1600200" y="648716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976" y="457202"/>
            <a:ext cx="4213225" cy="487363"/>
          </a:xfrm>
        </p:spPr>
        <p:txBody>
          <a:bodyPr/>
          <a:lstStyle/>
          <a:p>
            <a:r>
              <a:rPr lang="fa-IR" b="1" dirty="0" smtClean="0">
                <a:solidFill>
                  <a:schemeClr val="tx1">
                    <a:lumMod val="60000"/>
                    <a:lumOff val="40000"/>
                  </a:schemeClr>
                </a:solidFill>
              </a:rPr>
              <a:t>آماده نمودن نوشته برای ارائه</a:t>
            </a:r>
            <a:endParaRPr lang="en-US" b="1" dirty="0">
              <a:solidFill>
                <a:schemeClr val="tx1">
                  <a:lumMod val="60000"/>
                  <a:lumOff val="40000"/>
                </a:schemeClr>
              </a:solidFill>
            </a:endParaRPr>
          </a:p>
        </p:txBody>
      </p:sp>
      <p:sp>
        <p:nvSpPr>
          <p:cNvPr id="3" name="Content Placeholder 2"/>
          <p:cNvSpPr>
            <a:spLocks noGrp="1"/>
          </p:cNvSpPr>
          <p:nvPr>
            <p:ph idx="1"/>
          </p:nvPr>
        </p:nvSpPr>
        <p:spPr>
          <a:xfrm>
            <a:off x="381000" y="1295400"/>
            <a:ext cx="8229600" cy="5105400"/>
          </a:xfrm>
        </p:spPr>
        <p:txBody>
          <a:bodyPr/>
          <a:lstStyle/>
          <a:p>
            <a:pPr algn="r">
              <a:buNone/>
            </a:pPr>
            <a:r>
              <a:rPr lang="fa-IR" sz="2000" dirty="0">
                <a:cs typeface="B Nazanin" pitchFamily="2" charset="-78"/>
              </a:rPr>
              <a:t>الف - </a:t>
            </a:r>
            <a:r>
              <a:rPr lang="fa-IR" sz="2000" dirty="0">
                <a:solidFill>
                  <a:srgbClr val="FF0000"/>
                </a:solidFill>
                <a:cs typeface="B Nazanin" pitchFamily="2" charset="-78"/>
              </a:rPr>
              <a:t>ارزیابی</a:t>
            </a:r>
            <a:r>
              <a:rPr lang="fa-IR" sz="2000" dirty="0">
                <a:cs typeface="B Nazanin" pitchFamily="2" charset="-78"/>
              </a:rPr>
              <a:t> نوشته </a:t>
            </a:r>
            <a:r>
              <a:rPr lang="fa-IR" sz="2000" dirty="0" smtClean="0">
                <a:cs typeface="B Nazanin" pitchFamily="2" charset="-78"/>
              </a:rPr>
              <a:t>به منظور </a:t>
            </a:r>
            <a:r>
              <a:rPr lang="fa-IR" sz="2000" dirty="0">
                <a:cs typeface="B Nazanin" pitchFamily="2" charset="-78"/>
              </a:rPr>
              <a:t>تصحیح و رفع </a:t>
            </a:r>
            <a:r>
              <a:rPr lang="fa-IR" sz="2000" dirty="0" smtClean="0">
                <a:cs typeface="B Nazanin" pitchFamily="2" charset="-78"/>
              </a:rPr>
              <a:t>نارسایی‌ها، </a:t>
            </a:r>
            <a:r>
              <a:rPr lang="fa-IR" sz="2000" dirty="0">
                <a:cs typeface="B Nazanin" pitchFamily="2" charset="-78"/>
              </a:rPr>
              <a:t>برطرف کردن </a:t>
            </a:r>
            <a:r>
              <a:rPr lang="fa-IR" sz="2000" dirty="0" smtClean="0">
                <a:cs typeface="B Nazanin" pitchFamily="2" charset="-78"/>
              </a:rPr>
              <a:t>برش‌ها </a:t>
            </a:r>
            <a:r>
              <a:rPr lang="fa-IR" sz="2000" dirty="0">
                <a:cs typeface="B Nazanin" pitchFamily="2" charset="-78"/>
              </a:rPr>
              <a:t>و سایر مواردی که باعث ابهام نوشته </a:t>
            </a:r>
            <a:r>
              <a:rPr lang="fa-IR" sz="2000" dirty="0" smtClean="0">
                <a:cs typeface="B Nazanin" pitchFamily="2" charset="-78"/>
              </a:rPr>
              <a:t>می‌شود</a:t>
            </a:r>
            <a:r>
              <a:rPr lang="fa-IR" sz="2000" dirty="0">
                <a:cs typeface="B Nazanin" pitchFamily="2" charset="-78"/>
              </a:rPr>
              <a:t>. ساختن شکل ظاهری نوشته بمنظور آراستن</a:t>
            </a:r>
          </a:p>
          <a:p>
            <a:pPr algn="r">
              <a:buNone/>
            </a:pPr>
            <a:r>
              <a:rPr lang="fa-IR" sz="2000" dirty="0">
                <a:cs typeface="B Nazanin" pitchFamily="2" charset="-78"/>
              </a:rPr>
              <a:t>ب- </a:t>
            </a:r>
            <a:r>
              <a:rPr lang="fa-IR" sz="2000" dirty="0">
                <a:solidFill>
                  <a:srgbClr val="FF0000"/>
                </a:solidFill>
                <a:cs typeface="B Nazanin" pitchFamily="2" charset="-78"/>
              </a:rPr>
              <a:t>ویرایش: </a:t>
            </a:r>
            <a:r>
              <a:rPr lang="fa-IR" sz="2000" dirty="0">
                <a:cs typeface="B Nazanin" pitchFamily="2" charset="-78"/>
              </a:rPr>
              <a:t>شامل مراحل زیر است:</a:t>
            </a:r>
          </a:p>
          <a:p>
            <a:pPr algn="r">
              <a:buNone/>
            </a:pPr>
            <a:r>
              <a:rPr lang="fa-IR" sz="2000" dirty="0">
                <a:cs typeface="B Nazanin" pitchFamily="2" charset="-78"/>
              </a:rPr>
              <a:t>-گزینش بهترین واژگان ادبی و اداری در </a:t>
            </a:r>
            <a:r>
              <a:rPr lang="fa-IR" sz="2000" dirty="0" smtClean="0">
                <a:cs typeface="B Nazanin" pitchFamily="2" charset="-78"/>
              </a:rPr>
              <a:t>جای خود </a:t>
            </a:r>
            <a:r>
              <a:rPr lang="fa-IR" sz="2000" dirty="0">
                <a:cs typeface="B Nazanin" pitchFamily="2" charset="-78"/>
              </a:rPr>
              <a:t>و متناسب با موضوع</a:t>
            </a:r>
          </a:p>
          <a:p>
            <a:pPr algn="r">
              <a:buNone/>
            </a:pPr>
            <a:r>
              <a:rPr lang="fa-IR" sz="2000" dirty="0">
                <a:cs typeface="B Nazanin" pitchFamily="2" charset="-78"/>
              </a:rPr>
              <a:t>-رعایت قواعد املای فارسی </a:t>
            </a:r>
          </a:p>
          <a:p>
            <a:pPr algn="r">
              <a:buNone/>
            </a:pPr>
            <a:r>
              <a:rPr lang="fa-IR" sz="2000" dirty="0">
                <a:cs typeface="B Nazanin" pitchFamily="2" charset="-78"/>
              </a:rPr>
              <a:t>-رعایت اصول دستور زبان فارسی</a:t>
            </a:r>
          </a:p>
          <a:p>
            <a:pPr algn="r">
              <a:buNone/>
            </a:pPr>
            <a:r>
              <a:rPr lang="fa-IR" sz="2000" dirty="0">
                <a:cs typeface="B Nazanin" pitchFamily="2" charset="-78"/>
              </a:rPr>
              <a:t>-استفاده مناسب از </a:t>
            </a:r>
            <a:r>
              <a:rPr lang="fa-IR" sz="2000" dirty="0" smtClean="0">
                <a:cs typeface="B Nazanin" pitchFamily="2" charset="-78"/>
              </a:rPr>
              <a:t>نشانه گذاری </a:t>
            </a:r>
            <a:r>
              <a:rPr lang="fa-IR" sz="2000" dirty="0">
                <a:cs typeface="B Nazanin" pitchFamily="2" charset="-78"/>
              </a:rPr>
              <a:t>و مشخص نمودن </a:t>
            </a:r>
            <a:r>
              <a:rPr lang="fa-IR" sz="2000" dirty="0" smtClean="0">
                <a:cs typeface="B Nazanin" pitchFamily="2" charset="-78"/>
              </a:rPr>
              <a:t>محدوده‌های </a:t>
            </a:r>
            <a:r>
              <a:rPr lang="fa-IR" sz="2000" dirty="0">
                <a:cs typeface="B Nazanin" pitchFamily="2" charset="-78"/>
              </a:rPr>
              <a:t>متنی</a:t>
            </a:r>
          </a:p>
          <a:p>
            <a:pPr algn="r">
              <a:buNone/>
            </a:pPr>
            <a:r>
              <a:rPr lang="fa-IR" sz="2000" dirty="0">
                <a:cs typeface="B Nazanin" pitchFamily="2" charset="-78"/>
              </a:rPr>
              <a:t>-رعایت آیین جمله بندی</a:t>
            </a:r>
          </a:p>
          <a:p>
            <a:pPr algn="r">
              <a:buNone/>
            </a:pPr>
            <a:r>
              <a:rPr lang="fa-IR" sz="2000" dirty="0">
                <a:cs typeface="B Nazanin" pitchFamily="2" charset="-78"/>
              </a:rPr>
              <a:t>-برطرف نمودن کمبودهای نوشته و اضافه نمودن موارد مورد نیاز</a:t>
            </a:r>
          </a:p>
          <a:p>
            <a:pPr algn="r">
              <a:buNone/>
            </a:pPr>
            <a:r>
              <a:rPr lang="fa-IR" sz="2000" dirty="0">
                <a:cs typeface="B Nazanin" pitchFamily="2" charset="-78"/>
              </a:rPr>
              <a:t>-حذف زواید و موارد تکرارشده</a:t>
            </a:r>
          </a:p>
          <a:p>
            <a:pPr algn="r">
              <a:buNone/>
            </a:pPr>
            <a:r>
              <a:rPr lang="fa-IR" sz="2000" dirty="0">
                <a:cs typeface="B Nazanin" pitchFamily="2" charset="-78"/>
              </a:rPr>
              <a:t>-رفع </a:t>
            </a:r>
            <a:r>
              <a:rPr lang="fa-IR" sz="2000" dirty="0" smtClean="0">
                <a:cs typeface="B Nazanin" pitchFamily="2" charset="-78"/>
              </a:rPr>
              <a:t>نارسایی‌ها</a:t>
            </a:r>
            <a:endParaRPr lang="fa-IR" sz="2000" dirty="0">
              <a:cs typeface="B Nazanin" pitchFamily="2" charset="-78"/>
            </a:endParaRPr>
          </a:p>
          <a:p>
            <a:pPr algn="r">
              <a:buNone/>
            </a:pPr>
            <a:r>
              <a:rPr lang="fa-IR" sz="2000" dirty="0">
                <a:cs typeface="B Nazanin" pitchFamily="2" charset="-78"/>
              </a:rPr>
              <a:t>-مراقبت در کفایت منطقی اجزای نوشته</a:t>
            </a:r>
          </a:p>
          <a:p>
            <a:pPr algn="r">
              <a:buNone/>
            </a:pPr>
            <a:r>
              <a:rPr lang="fa-IR" sz="2000" dirty="0">
                <a:cs typeface="B Nazanin" pitchFamily="2" charset="-78"/>
              </a:rPr>
              <a:t>-بررسی نحوه استفاده از منابع ودرج صحیح منابع</a:t>
            </a:r>
          </a:p>
        </p:txBody>
      </p:sp>
      <p:pic>
        <p:nvPicPr>
          <p:cNvPr id="4" name="Picture 3" descr="logo.JPG"/>
          <p:cNvPicPr/>
          <p:nvPr/>
        </p:nvPicPr>
        <p:blipFill>
          <a:blip r:embed="rId2" cstate="print"/>
          <a:stretch>
            <a:fillRect/>
          </a:stretch>
        </p:blipFill>
        <p:spPr>
          <a:xfrm>
            <a:off x="2" y="152402"/>
            <a:ext cx="1018681" cy="12112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3852878613"/>
              </p:ext>
            </p:extLst>
          </p:nvPr>
        </p:nvGraphicFramePr>
        <p:xfrm>
          <a:off x="1600200" y="6498295"/>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1">
                    <a:lumMod val="60000"/>
                    <a:lumOff val="40000"/>
                  </a:schemeClr>
                </a:solidFill>
              </a:rPr>
              <a:t>پردازش نوشتار</a:t>
            </a:r>
            <a:endParaRPr lang="en-US" b="1" dirty="0">
              <a:solidFill>
                <a:schemeClr val="tx1">
                  <a:lumMod val="60000"/>
                  <a:lumOff val="40000"/>
                </a:schemeClr>
              </a:solidFill>
            </a:endParaRPr>
          </a:p>
        </p:txBody>
      </p:sp>
      <p:sp>
        <p:nvSpPr>
          <p:cNvPr id="3" name="Content Placeholder 2"/>
          <p:cNvSpPr>
            <a:spLocks noGrp="1"/>
          </p:cNvSpPr>
          <p:nvPr>
            <p:ph idx="1"/>
          </p:nvPr>
        </p:nvSpPr>
        <p:spPr/>
        <p:txBody>
          <a:bodyPr/>
          <a:lstStyle/>
          <a:p>
            <a:pPr algn="r">
              <a:lnSpc>
                <a:spcPct val="150000"/>
              </a:lnSpc>
              <a:buNone/>
            </a:pPr>
            <a:r>
              <a:rPr lang="fa-IR" sz="2000" b="1" dirty="0">
                <a:solidFill>
                  <a:srgbClr val="FF0000"/>
                </a:solidFill>
                <a:cs typeface="B Nazanin" pitchFamily="2" charset="-78"/>
              </a:rPr>
              <a:t>ج- پردازش </a:t>
            </a:r>
            <a:r>
              <a:rPr lang="fa-IR" sz="2000" b="1" dirty="0">
                <a:cs typeface="B Nazanin" pitchFamily="2" charset="-78"/>
              </a:rPr>
              <a:t>به معنای آراستگی و خوش آیندی و </a:t>
            </a:r>
            <a:r>
              <a:rPr lang="fa-IR" sz="2000" b="1" dirty="0" smtClean="0">
                <a:cs typeface="B Nazanin" pitchFamily="2" charset="-78"/>
              </a:rPr>
              <a:t>در اصطلاح جلا دادن </a:t>
            </a:r>
            <a:r>
              <a:rPr lang="fa-IR" sz="2000" b="1" dirty="0">
                <a:cs typeface="B Nazanin" pitchFamily="2" charset="-78"/>
              </a:rPr>
              <a:t>و مرتب نمودن نوشته است.</a:t>
            </a:r>
          </a:p>
          <a:p>
            <a:pPr algn="r">
              <a:lnSpc>
                <a:spcPct val="150000"/>
              </a:lnSpc>
              <a:buNone/>
            </a:pPr>
            <a:r>
              <a:rPr lang="fa-IR" sz="2000" b="1" dirty="0">
                <a:solidFill>
                  <a:schemeClr val="tx1">
                    <a:lumMod val="60000"/>
                    <a:lumOff val="40000"/>
                  </a:schemeClr>
                </a:solidFill>
                <a:cs typeface="B Nazanin" pitchFamily="2" charset="-78"/>
              </a:rPr>
              <a:t>مواردی که دراین بخش باید به آن توجه داشت عبارتند از:</a:t>
            </a:r>
          </a:p>
          <a:p>
            <a:pPr algn="r">
              <a:lnSpc>
                <a:spcPct val="150000"/>
              </a:lnSpc>
              <a:buNone/>
            </a:pPr>
            <a:r>
              <a:rPr lang="fa-IR" sz="2000" b="1" dirty="0">
                <a:cs typeface="B Nazanin" pitchFamily="2" charset="-78"/>
              </a:rPr>
              <a:t>-</a:t>
            </a:r>
            <a:r>
              <a:rPr lang="fa-IR" sz="2000" b="1" dirty="0">
                <a:solidFill>
                  <a:srgbClr val="FF0000"/>
                </a:solidFill>
                <a:cs typeface="B Nazanin" pitchFamily="2" charset="-78"/>
              </a:rPr>
              <a:t>حاشیه گذاری: </a:t>
            </a:r>
            <a:r>
              <a:rPr lang="fa-IR" sz="2000" b="1" dirty="0">
                <a:cs typeface="B Nazanin" pitchFamily="2" charset="-78"/>
              </a:rPr>
              <a:t>تنظیم </a:t>
            </a:r>
            <a:r>
              <a:rPr lang="fa-IR" sz="2000" b="1" dirty="0" smtClean="0">
                <a:cs typeface="B Nazanin" pitchFamily="2" charset="-78"/>
              </a:rPr>
              <a:t>فاصله‌های </a:t>
            </a:r>
            <a:r>
              <a:rPr lang="fa-IR" sz="2000" b="1" dirty="0">
                <a:cs typeface="B Nazanin" pitchFamily="2" charset="-78"/>
              </a:rPr>
              <a:t>مناسب از بالا</a:t>
            </a:r>
            <a:r>
              <a:rPr lang="fa-IR" sz="2000" b="1" dirty="0" smtClean="0">
                <a:cs typeface="B Nazanin" pitchFamily="2" charset="-78"/>
              </a:rPr>
              <a:t>، پایین</a:t>
            </a:r>
            <a:r>
              <a:rPr lang="fa-IR" sz="2000" b="1" dirty="0">
                <a:cs typeface="B Nazanin" pitchFamily="2" charset="-78"/>
              </a:rPr>
              <a:t>، چپ </a:t>
            </a:r>
            <a:r>
              <a:rPr lang="fa-IR" sz="2000" b="1" dirty="0" smtClean="0">
                <a:cs typeface="B Nazanin" pitchFamily="2" charset="-78"/>
              </a:rPr>
              <a:t>و راست </a:t>
            </a:r>
            <a:r>
              <a:rPr lang="fa-IR" sz="2000" b="1" dirty="0">
                <a:cs typeface="B Nazanin" pitchFamily="2" charset="-78"/>
              </a:rPr>
              <a:t>کاغذ و قطع مناسب کاغذ</a:t>
            </a:r>
          </a:p>
          <a:p>
            <a:pPr algn="r">
              <a:lnSpc>
                <a:spcPct val="150000"/>
              </a:lnSpc>
              <a:buNone/>
            </a:pPr>
            <a:r>
              <a:rPr lang="fa-IR" sz="2000" b="1" dirty="0">
                <a:solidFill>
                  <a:srgbClr val="FF0000"/>
                </a:solidFill>
                <a:cs typeface="B Nazanin" pitchFamily="2" charset="-78"/>
              </a:rPr>
              <a:t>-تنظیم فاصله بین سطرها</a:t>
            </a:r>
          </a:p>
          <a:p>
            <a:pPr algn="r">
              <a:lnSpc>
                <a:spcPct val="150000"/>
              </a:lnSpc>
              <a:buNone/>
            </a:pPr>
            <a:r>
              <a:rPr lang="fa-IR" sz="2000" b="1" dirty="0">
                <a:solidFill>
                  <a:srgbClr val="FF0000"/>
                </a:solidFill>
                <a:cs typeface="B Nazanin" pitchFamily="2" charset="-78"/>
              </a:rPr>
              <a:t>-رعایت آیین پاراگراف بندی</a:t>
            </a:r>
          </a:p>
          <a:p>
            <a:pPr algn="r">
              <a:lnSpc>
                <a:spcPct val="150000"/>
              </a:lnSpc>
              <a:buNone/>
            </a:pPr>
            <a:r>
              <a:rPr lang="fa-IR" sz="2000" b="1" dirty="0">
                <a:cs typeface="B Nazanin" pitchFamily="2" charset="-78"/>
              </a:rPr>
              <a:t>-</a:t>
            </a:r>
            <a:r>
              <a:rPr lang="fa-IR" sz="2000" b="1" dirty="0">
                <a:solidFill>
                  <a:srgbClr val="FF0000"/>
                </a:solidFill>
                <a:cs typeface="B Nazanin" pitchFamily="2" charset="-78"/>
              </a:rPr>
              <a:t>نشانه گذاری منطقی</a:t>
            </a:r>
          </a:p>
          <a:p>
            <a:pPr algn="r">
              <a:lnSpc>
                <a:spcPct val="150000"/>
              </a:lnSpc>
              <a:buNone/>
            </a:pPr>
            <a:r>
              <a:rPr lang="fa-IR" sz="2000" b="1" dirty="0">
                <a:solidFill>
                  <a:srgbClr val="FF0000"/>
                </a:solidFill>
                <a:cs typeface="B Nazanin" pitchFamily="2" charset="-78"/>
              </a:rPr>
              <a:t>-استفاده از خط خوش و </a:t>
            </a:r>
            <a:r>
              <a:rPr lang="fa-IR" sz="2000" b="1" dirty="0" smtClean="0">
                <a:solidFill>
                  <a:srgbClr val="FF0000"/>
                </a:solidFill>
                <a:cs typeface="B Nazanin" pitchFamily="2" charset="-78"/>
              </a:rPr>
              <a:t>خوانا</a:t>
            </a:r>
            <a:endParaRPr lang="fa-IR" sz="2000" b="1" dirty="0">
              <a:solidFill>
                <a:srgbClr val="FF0000"/>
              </a:solidFill>
              <a:cs typeface="B Nazanin" pitchFamily="2" charset="-78"/>
            </a:endParaRPr>
          </a:p>
        </p:txBody>
      </p:sp>
      <p:pic>
        <p:nvPicPr>
          <p:cNvPr id="4" name="Picture 3" descr="logo.JPG"/>
          <p:cNvPicPr/>
          <p:nvPr/>
        </p:nvPicPr>
        <p:blipFill>
          <a:blip r:embed="rId2" cstate="print"/>
          <a:stretch>
            <a:fillRect/>
          </a:stretch>
        </p:blipFill>
        <p:spPr>
          <a:xfrm>
            <a:off x="2" y="152402"/>
            <a:ext cx="1018681" cy="12112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4258101253"/>
              </p:ext>
            </p:extLst>
          </p:nvPr>
        </p:nvGraphicFramePr>
        <p:xfrm>
          <a:off x="1600200" y="648716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تایپ برخی از علائم</a:t>
            </a:r>
            <a:endParaRPr lang="en-US" dirty="0"/>
          </a:p>
        </p:txBody>
      </p:sp>
      <p:sp>
        <p:nvSpPr>
          <p:cNvPr id="3" name="Content Placeholder 2"/>
          <p:cNvSpPr>
            <a:spLocks noGrp="1"/>
          </p:cNvSpPr>
          <p:nvPr>
            <p:ph idx="1"/>
          </p:nvPr>
        </p:nvSpPr>
        <p:spPr/>
        <p:txBody>
          <a:bodyPr/>
          <a:lstStyle/>
          <a:p>
            <a:r>
              <a:rPr lang="en-US" dirty="0" err="1" smtClean="0"/>
              <a:t>Shift+T</a:t>
            </a:r>
            <a:r>
              <a:rPr lang="en-US" dirty="0" smtClean="0"/>
              <a:t>=</a:t>
            </a:r>
            <a:r>
              <a:rPr lang="fa-IR" dirty="0" smtClean="0"/>
              <a:t>،</a:t>
            </a:r>
          </a:p>
          <a:p>
            <a:r>
              <a:rPr lang="en-US" dirty="0" err="1" smtClean="0"/>
              <a:t>Shift+y</a:t>
            </a:r>
            <a:r>
              <a:rPr lang="en-US" dirty="0" smtClean="0"/>
              <a:t>=</a:t>
            </a:r>
            <a:r>
              <a:rPr lang="fa-IR" dirty="0" smtClean="0"/>
              <a:t>؛</a:t>
            </a:r>
            <a:endParaRPr lang="en-US" dirty="0" smtClean="0"/>
          </a:p>
          <a:p>
            <a:r>
              <a:rPr lang="en-US" dirty="0" err="1" smtClean="0"/>
              <a:t>Shift+u</a:t>
            </a:r>
            <a:r>
              <a:rPr lang="en-US" dirty="0" smtClean="0"/>
              <a:t>=</a:t>
            </a:r>
            <a:r>
              <a:rPr lang="fa-IR" dirty="0" smtClean="0"/>
              <a:t>,</a:t>
            </a:r>
          </a:p>
          <a:p>
            <a:r>
              <a:rPr lang="en-US" dirty="0" err="1" smtClean="0"/>
              <a:t>Shift+f</a:t>
            </a:r>
            <a:r>
              <a:rPr lang="en-US" dirty="0" smtClean="0"/>
              <a:t>=</a:t>
            </a:r>
            <a:r>
              <a:rPr lang="fa-IR" sz="2000" dirty="0"/>
              <a:t>پس از تایپ </a:t>
            </a:r>
            <a:r>
              <a:rPr lang="fa-IR" sz="2000" dirty="0" smtClean="0"/>
              <a:t>حرف، </a:t>
            </a:r>
            <a:r>
              <a:rPr lang="fa-IR" sz="2000" dirty="0"/>
              <a:t>کلید شیفت و ب همزمان نگهداشته شود.</a:t>
            </a:r>
            <a:r>
              <a:rPr lang="fa-IR" dirty="0" smtClean="0"/>
              <a:t>تشدید</a:t>
            </a:r>
          </a:p>
          <a:p>
            <a:r>
              <a:rPr lang="en-US" dirty="0" err="1" smtClean="0"/>
              <a:t>Shift+v</a:t>
            </a:r>
            <a:r>
              <a:rPr lang="en-US" dirty="0" smtClean="0"/>
              <a:t>=</a:t>
            </a:r>
            <a:r>
              <a:rPr lang="fa-IR" dirty="0" smtClean="0"/>
              <a:t>ؤ</a:t>
            </a:r>
            <a:endParaRPr lang="en-US" dirty="0" smtClean="0"/>
          </a:p>
          <a:p>
            <a:r>
              <a:rPr lang="en-US" dirty="0" smtClean="0"/>
              <a:t>Shift</a:t>
            </a:r>
            <a:r>
              <a:rPr lang="fa-IR" dirty="0" smtClean="0"/>
              <a:t>+</a:t>
            </a:r>
            <a:r>
              <a:rPr lang="en-US" dirty="0" smtClean="0"/>
              <a:t>ctrl+@=</a:t>
            </a:r>
            <a:r>
              <a:rPr lang="fa-IR" dirty="0" smtClean="0"/>
              <a:t>نیم فاصله</a:t>
            </a:r>
            <a:endParaRPr lang="en-US" dirty="0" smtClean="0"/>
          </a:p>
          <a:p>
            <a:endParaRPr lang="fa-IR" dirty="0" smtClean="0"/>
          </a:p>
        </p:txBody>
      </p:sp>
      <p:pic>
        <p:nvPicPr>
          <p:cNvPr id="5" name="Picture 4" descr="logo.JPG"/>
          <p:cNvPicPr/>
          <p:nvPr/>
        </p:nvPicPr>
        <p:blipFill>
          <a:blip r:embed="rId2" cstate="print"/>
          <a:stretch>
            <a:fillRect/>
          </a:stretch>
        </p:blipFill>
        <p:spPr>
          <a:xfrm>
            <a:off x="2" y="152402"/>
            <a:ext cx="1018681" cy="121128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1255405522"/>
              </p:ext>
            </p:extLst>
          </p:nvPr>
        </p:nvGraphicFramePr>
        <p:xfrm>
          <a:off x="1524000" y="646972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r>
            </a:tbl>
          </a:graphicData>
        </a:graphic>
      </p:graphicFrame>
    </p:spTree>
    <p:extLst>
      <p:ext uri="{BB962C8B-B14F-4D97-AF65-F5344CB8AC3E}">
        <p14:creationId xmlns:p14="http://schemas.microsoft.com/office/powerpoint/2010/main" xmlns="" val="3625105399"/>
      </p:ext>
    </p:extLst>
  </p:cSld>
  <p:clrMapOvr>
    <a:masterClrMapping/>
  </p:clrMapOvr>
  <p:transition spd="med">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36</a:t>
            </a:fld>
            <a:endParaRPr lang="en-US"/>
          </a:p>
        </p:txBody>
      </p:sp>
      <p:pic>
        <p:nvPicPr>
          <p:cNvPr id="4" name="Picture 3"/>
          <p:cNvPicPr>
            <a:picLocks noChangeAspect="1"/>
          </p:cNvPicPr>
          <p:nvPr/>
        </p:nvPicPr>
        <p:blipFill>
          <a:blip r:embed="rId2" cstate="print"/>
          <a:stretch>
            <a:fillRect/>
          </a:stretch>
        </p:blipFill>
        <p:spPr>
          <a:xfrm>
            <a:off x="-928688" y="981075"/>
            <a:ext cx="11001375" cy="5038725"/>
          </a:xfrm>
          <a:prstGeom prst="rect">
            <a:avLst/>
          </a:prstGeom>
        </p:spPr>
      </p:pic>
      <p:sp>
        <p:nvSpPr>
          <p:cNvPr id="5" name="Rectangle 4"/>
          <p:cNvSpPr/>
          <p:nvPr/>
        </p:nvSpPr>
        <p:spPr>
          <a:xfrm>
            <a:off x="5562600" y="1143000"/>
            <a:ext cx="2438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ارسال پیش نویس</a:t>
            </a:r>
            <a:endParaRPr lang="en-US" dirty="0"/>
          </a:p>
        </p:txBody>
      </p:sp>
      <p:sp>
        <p:nvSpPr>
          <p:cNvPr id="6" name="Right Arrow 5"/>
          <p:cNvSpPr/>
          <p:nvPr/>
        </p:nvSpPr>
        <p:spPr>
          <a:xfrm>
            <a:off x="8001000" y="1229868"/>
            <a:ext cx="1524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88120660"/>
      </p:ext>
    </p:extLst>
  </p:cSld>
  <p:clrMapOvr>
    <a:masterClrMapping/>
  </p:clrMapOvr>
  <p:transition spd="med">
    <p:wheel spokes="2"/>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37</a:t>
            </a:fld>
            <a:endParaRPr lang="en-US"/>
          </a:p>
        </p:txBody>
      </p:sp>
      <p:pic>
        <p:nvPicPr>
          <p:cNvPr id="4" name="Picture 3"/>
          <p:cNvPicPr>
            <a:picLocks noChangeAspect="1"/>
          </p:cNvPicPr>
          <p:nvPr/>
        </p:nvPicPr>
        <p:blipFill>
          <a:blip r:embed="rId2" cstate="print"/>
          <a:stretch>
            <a:fillRect/>
          </a:stretch>
        </p:blipFill>
        <p:spPr>
          <a:xfrm>
            <a:off x="-1600200" y="609600"/>
            <a:ext cx="11249025" cy="5019675"/>
          </a:xfrm>
          <a:prstGeom prst="rect">
            <a:avLst/>
          </a:prstGeom>
        </p:spPr>
      </p:pic>
      <p:sp>
        <p:nvSpPr>
          <p:cNvPr id="5" name="Rectangle 4"/>
          <p:cNvSpPr/>
          <p:nvPr/>
        </p:nvSpPr>
        <p:spPr>
          <a:xfrm>
            <a:off x="6399028" y="747611"/>
            <a:ext cx="16728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ارسال پیش نویس</a:t>
            </a:r>
            <a:endParaRPr lang="en-US" dirty="0"/>
          </a:p>
        </p:txBody>
      </p:sp>
      <p:cxnSp>
        <p:nvCxnSpPr>
          <p:cNvPr id="7" name="Straight Arrow Connector 6"/>
          <p:cNvCxnSpPr/>
          <p:nvPr/>
        </p:nvCxnSpPr>
        <p:spPr>
          <a:xfrm>
            <a:off x="7576473" y="762000"/>
            <a:ext cx="1567527"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8077200" y="8244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tretch>
            <a:fillRect/>
          </a:stretch>
        </p:blipFill>
        <p:spPr>
          <a:xfrm>
            <a:off x="-1195388" y="800100"/>
            <a:ext cx="11458575" cy="4981575"/>
          </a:xfrm>
          <a:prstGeom prst="rect">
            <a:avLst/>
          </a:prstGeom>
        </p:spPr>
      </p:pic>
      <p:sp>
        <p:nvSpPr>
          <p:cNvPr id="11" name="Rectangle 10"/>
          <p:cNvSpPr/>
          <p:nvPr/>
        </p:nvSpPr>
        <p:spPr>
          <a:xfrm>
            <a:off x="609600" y="365760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انتخاب گیرنده پیش نویس: به چه کسی میخواهید پیش نویس ارسال شود؟</a:t>
            </a:r>
            <a:endParaRPr lang="en-US" sz="1400" dirty="0"/>
          </a:p>
        </p:txBody>
      </p:sp>
      <p:sp>
        <p:nvSpPr>
          <p:cNvPr id="12" name="Right Arrow 11"/>
          <p:cNvSpPr/>
          <p:nvPr/>
        </p:nvSpPr>
        <p:spPr>
          <a:xfrm>
            <a:off x="2667000" y="3796284"/>
            <a:ext cx="2286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2819399"/>
            <a:ext cx="1295400" cy="609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انتخاب اولویت</a:t>
            </a:r>
            <a:endParaRPr lang="en-US" dirty="0"/>
          </a:p>
        </p:txBody>
      </p:sp>
      <p:sp>
        <p:nvSpPr>
          <p:cNvPr id="14" name="Right Arrow 13"/>
          <p:cNvSpPr/>
          <p:nvPr/>
        </p:nvSpPr>
        <p:spPr>
          <a:xfrm>
            <a:off x="4990214" y="2895599"/>
            <a:ext cx="978408" cy="304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18456011"/>
      </p:ext>
    </p:extLst>
  </p:cSld>
  <p:clrMapOvr>
    <a:masterClrMapping/>
  </p:clrMapOvr>
  <p:transition spd="med">
    <p:wheel spokes="2"/>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05A85508-4C77-4819-83FC-1AEC5F7D82E2}" type="slidenum">
              <a:rPr lang="en-US" smtClean="0"/>
              <a:pPr/>
              <a:t>38</a:t>
            </a:fld>
            <a:endParaRPr lang="en-US"/>
          </a:p>
        </p:txBody>
      </p:sp>
      <p:sp>
        <p:nvSpPr>
          <p:cNvPr id="5" name="Rectangle 4"/>
          <p:cNvSpPr/>
          <p:nvPr/>
        </p:nvSpPr>
        <p:spPr>
          <a:xfrm>
            <a:off x="2895600" y="30480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انتخاب گیرنده پیش نویس: پیش نویس را ره چه کس میخواهید ارسال کنید</a:t>
            </a:r>
            <a:endParaRPr lang="en-US" sz="1400" dirty="0"/>
          </a:p>
        </p:txBody>
      </p:sp>
      <p:sp>
        <p:nvSpPr>
          <p:cNvPr id="6" name="Notched Right Arrow 5"/>
          <p:cNvSpPr/>
          <p:nvPr/>
        </p:nvSpPr>
        <p:spPr>
          <a:xfrm>
            <a:off x="4876800" y="3193256"/>
            <a:ext cx="1066800" cy="3190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09800" y="3962399"/>
            <a:ext cx="1752600" cy="724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انتخاب امضاء کننده نامه</a:t>
            </a:r>
            <a:endParaRPr lang="en-US" dirty="0"/>
          </a:p>
        </p:txBody>
      </p:sp>
      <p:sp>
        <p:nvSpPr>
          <p:cNvPr id="8" name="Right Arrow 7"/>
          <p:cNvSpPr/>
          <p:nvPr/>
        </p:nvSpPr>
        <p:spPr>
          <a:xfrm>
            <a:off x="3988981" y="4267199"/>
            <a:ext cx="978408"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stretch>
            <a:fillRect/>
          </a:stretch>
        </p:blipFill>
        <p:spPr>
          <a:xfrm>
            <a:off x="-1271588" y="919162"/>
            <a:ext cx="11687175" cy="5019675"/>
          </a:xfrm>
          <a:prstGeom prst="rect">
            <a:avLst/>
          </a:prstGeom>
        </p:spPr>
      </p:pic>
      <p:sp>
        <p:nvSpPr>
          <p:cNvPr id="12" name="Rectangle 11"/>
          <p:cNvSpPr/>
          <p:nvPr/>
        </p:nvSpPr>
        <p:spPr>
          <a:xfrm>
            <a:off x="-609600" y="2514600"/>
            <a:ext cx="4038600" cy="1575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انتخاب امضاء کننده نامه: در نامه هایی که گیرنده نهایی نامه رئیس دانشگاه ، روسای دانشکده و معاونت های  زیر مجموعه رئیس دانشگاه صادر میشود، امضاء کننده نامه رئیس مرکز و در سایر نامه ها امضاء کننده مدیر مرکز انتخاب می شود.</a:t>
            </a:r>
            <a:endParaRPr lang="en-US" sz="1600" dirty="0"/>
          </a:p>
        </p:txBody>
      </p:sp>
      <p:sp>
        <p:nvSpPr>
          <p:cNvPr id="13" name="Right Arrow 12"/>
          <p:cNvSpPr/>
          <p:nvPr/>
        </p:nvSpPr>
        <p:spPr>
          <a:xfrm>
            <a:off x="3429000" y="3741641"/>
            <a:ext cx="978408" cy="206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53140928"/>
      </p:ext>
    </p:extLst>
  </p:cSld>
  <p:clrMapOvr>
    <a:masterClrMapping/>
  </p:clrMapOvr>
  <p:transition spd="med">
    <p:wheel spokes="2"/>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39</a:t>
            </a:fld>
            <a:endParaRPr lang="en-US"/>
          </a:p>
        </p:txBody>
      </p:sp>
      <p:pic>
        <p:nvPicPr>
          <p:cNvPr id="4" name="Picture 3"/>
          <p:cNvPicPr>
            <a:picLocks noChangeAspect="1"/>
          </p:cNvPicPr>
          <p:nvPr/>
        </p:nvPicPr>
        <p:blipFill>
          <a:blip r:embed="rId2" cstate="print"/>
          <a:stretch>
            <a:fillRect/>
          </a:stretch>
        </p:blipFill>
        <p:spPr>
          <a:xfrm>
            <a:off x="-1262063" y="1033462"/>
            <a:ext cx="11668125" cy="4791075"/>
          </a:xfrm>
          <a:prstGeom prst="rect">
            <a:avLst/>
          </a:prstGeom>
        </p:spPr>
      </p:pic>
      <p:sp>
        <p:nvSpPr>
          <p:cNvPr id="5" name="Rectangle 4"/>
          <p:cNvSpPr/>
          <p:nvPr/>
        </p:nvSpPr>
        <p:spPr>
          <a:xfrm>
            <a:off x="-685800" y="2438400"/>
            <a:ext cx="50292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گیرنده نهایی نامه : میخواهید اصل نامه پس از امضاء به دست چه کسی یا چه اداره یا سازمانی برسد؟</a:t>
            </a:r>
          </a:p>
          <a:p>
            <a:pPr algn="ctr"/>
            <a:r>
              <a:rPr lang="fa-IR" sz="1600" dirty="0" smtClean="0"/>
              <a:t>در صورتیکه گیرنده اصل و رونوشت نامه شما در داخل دانشگاه علوم پزشکی ایران و واحدهای تابعه آن باشد نامه بعنوان داخلی شماره خواهد شد.با کد1 (مثال 255/222-1-1403. ولی در صورتیکه یکی از گیرندگان نامه (اصل یا رونوشت )یک فرد یا سازمان خارج از دانشگاه علوم پزشکی ایران باشد نامه بعنوان نامه ارسالی شماره خواهد شد.کد با 2  (مثال255/222-2-1403) </a:t>
            </a:r>
            <a:endParaRPr lang="en-US" sz="1600" dirty="0"/>
          </a:p>
        </p:txBody>
      </p:sp>
      <p:sp>
        <p:nvSpPr>
          <p:cNvPr id="6" name="Right Arrow 5"/>
          <p:cNvSpPr/>
          <p:nvPr/>
        </p:nvSpPr>
        <p:spPr>
          <a:xfrm>
            <a:off x="4343400" y="4038600"/>
            <a:ext cx="9784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88304831"/>
      </p:ext>
    </p:extLst>
  </p:cSld>
  <p:clrMapOvr>
    <a:masterClrMapping/>
  </p:clrMapOvr>
  <p:transition spd="med">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2"/>
            <a:ext cx="4114800" cy="487363"/>
          </a:xfrm>
        </p:spPr>
        <p:txBody>
          <a:bodyPr/>
          <a:lstStyle/>
          <a:p>
            <a:r>
              <a:rPr lang="fa-IR" sz="2800" dirty="0">
                <a:solidFill>
                  <a:schemeClr val="tx1">
                    <a:lumMod val="60000"/>
                    <a:lumOff val="40000"/>
                  </a:schemeClr>
                </a:solidFill>
              </a:rPr>
              <a:t>نقش مکاتبات در انجام امور اداری</a:t>
            </a:r>
            <a:endParaRPr lang="en-US" sz="2800" dirty="0">
              <a:solidFill>
                <a:schemeClr val="tx1">
                  <a:lumMod val="60000"/>
                  <a:lumOff val="40000"/>
                </a:schemeClr>
              </a:solidFill>
            </a:endParaRPr>
          </a:p>
        </p:txBody>
      </p:sp>
      <p:sp>
        <p:nvSpPr>
          <p:cNvPr id="3" name="Content Placeholder 2"/>
          <p:cNvSpPr>
            <a:spLocks noGrp="1"/>
          </p:cNvSpPr>
          <p:nvPr>
            <p:ph idx="1"/>
          </p:nvPr>
        </p:nvSpPr>
        <p:spPr/>
        <p:txBody>
          <a:bodyPr/>
          <a:lstStyle/>
          <a:p>
            <a:pPr algn="r">
              <a:buNone/>
            </a:pPr>
            <a:r>
              <a:rPr lang="fa-IR" sz="2400" b="1" dirty="0">
                <a:solidFill>
                  <a:srgbClr val="FF0000"/>
                </a:solidFill>
                <a:cs typeface="B Nazanin" pitchFamily="2" charset="-78"/>
              </a:rPr>
              <a:t>1-</a:t>
            </a:r>
            <a:r>
              <a:rPr lang="fa-IR" sz="2400" b="1" dirty="0">
                <a:cs typeface="B Nazanin" pitchFamily="2" charset="-78"/>
              </a:rPr>
              <a:t> </a:t>
            </a:r>
            <a:r>
              <a:rPr lang="fa-IR" sz="2400" b="1" dirty="0">
                <a:solidFill>
                  <a:srgbClr val="FF0000"/>
                </a:solidFill>
                <a:cs typeface="B Nazanin" pitchFamily="2" charset="-78"/>
              </a:rPr>
              <a:t>اثرات مالی: </a:t>
            </a:r>
            <a:r>
              <a:rPr lang="fa-IR" sz="2000" b="1" dirty="0">
                <a:cs typeface="B Nazanin" pitchFamily="2" charset="-78"/>
              </a:rPr>
              <a:t>تمامی </a:t>
            </a:r>
            <a:r>
              <a:rPr lang="fa-IR" sz="2000" b="1" dirty="0" smtClean="0">
                <a:cs typeface="B Nazanin" pitchFamily="2" charset="-78"/>
              </a:rPr>
              <a:t>پرداخت‌های </a:t>
            </a:r>
            <a:r>
              <a:rPr lang="fa-IR" sz="2000" b="1" dirty="0">
                <a:cs typeface="B Nazanin" pitchFamily="2" charset="-78"/>
              </a:rPr>
              <a:t>مالی باید بصورت کتبی ثبت شده و با دستور مدیر مربوطه مقدور باشد</a:t>
            </a:r>
            <a:r>
              <a:rPr lang="fa-IR" sz="2800" b="1" dirty="0">
                <a:cs typeface="B Nazanin" pitchFamily="2" charset="-78"/>
              </a:rPr>
              <a:t>.</a:t>
            </a:r>
            <a:endParaRPr lang="fa-IR" b="1" dirty="0" smtClean="0">
              <a:cs typeface="B Nazanin" pitchFamily="2" charset="-78"/>
            </a:endParaRPr>
          </a:p>
          <a:p>
            <a:pPr algn="r">
              <a:buNone/>
            </a:pPr>
            <a:r>
              <a:rPr lang="fa-IR" sz="2400" b="1" dirty="0">
                <a:solidFill>
                  <a:srgbClr val="FF0000"/>
                </a:solidFill>
                <a:cs typeface="B Nazanin" pitchFamily="2" charset="-78"/>
              </a:rPr>
              <a:t>2- اثرات حقوقی: </a:t>
            </a:r>
            <a:r>
              <a:rPr lang="fa-IR" sz="2000" b="1" dirty="0" smtClean="0">
                <a:cs typeface="B Nazanin" pitchFamily="2" charset="-78"/>
              </a:rPr>
              <a:t>نامه‌های </a:t>
            </a:r>
            <a:r>
              <a:rPr lang="fa-IR" sz="2000" b="1" dirty="0">
                <a:cs typeface="B Nazanin" pitchFamily="2" charset="-78"/>
              </a:rPr>
              <a:t>صادره از سوی افراد و ادارات به عنوان سند اداری محسوب شده و ایجاد الزام وتعهد قانونی </a:t>
            </a:r>
            <a:r>
              <a:rPr lang="fa-IR" sz="2000" b="1" dirty="0" smtClean="0">
                <a:cs typeface="B Nazanin" pitchFamily="2" charset="-78"/>
              </a:rPr>
              <a:t>می‌نماید</a:t>
            </a:r>
            <a:r>
              <a:rPr lang="fa-IR" b="1" dirty="0" smtClean="0">
                <a:cs typeface="B Nazanin" pitchFamily="2" charset="-78"/>
              </a:rPr>
              <a:t>.</a:t>
            </a:r>
          </a:p>
          <a:p>
            <a:pPr algn="r">
              <a:buNone/>
            </a:pPr>
            <a:r>
              <a:rPr lang="fa-IR" sz="2400" b="1" dirty="0">
                <a:solidFill>
                  <a:srgbClr val="FF0000"/>
                </a:solidFill>
                <a:cs typeface="B Nazanin" pitchFamily="2" charset="-78"/>
              </a:rPr>
              <a:t>3-راهنمایی آیندگان برای اداره امور: </a:t>
            </a:r>
            <a:r>
              <a:rPr lang="fa-IR" sz="2000" b="1" dirty="0">
                <a:cs typeface="B Nazanin" pitchFamily="2" charset="-78"/>
              </a:rPr>
              <a:t>استفاده از تجربیات کارکنان و مدیران قبلی</a:t>
            </a:r>
          </a:p>
          <a:p>
            <a:pPr algn="r">
              <a:buNone/>
            </a:pPr>
            <a:r>
              <a:rPr lang="fa-IR" sz="2400" b="1" dirty="0">
                <a:solidFill>
                  <a:srgbClr val="FF0000"/>
                </a:solidFill>
                <a:cs typeface="B Nazanin" pitchFamily="2" charset="-78"/>
              </a:rPr>
              <a:t>4- تاریخ و قضاوت ها</a:t>
            </a:r>
          </a:p>
          <a:p>
            <a:pPr algn="r">
              <a:buNone/>
            </a:pPr>
            <a:r>
              <a:rPr lang="fa-IR" sz="2400" b="1" dirty="0">
                <a:solidFill>
                  <a:srgbClr val="FF0000"/>
                </a:solidFill>
                <a:cs typeface="B Nazanin" pitchFamily="2" charset="-78"/>
              </a:rPr>
              <a:t>5-مستند سازی: </a:t>
            </a:r>
            <a:r>
              <a:rPr lang="fa-IR" sz="2000" b="1" dirty="0">
                <a:cs typeface="B Nazanin" pitchFamily="2" charset="-78"/>
              </a:rPr>
              <a:t>ثبت موارد مختلف در یک حیطه کاری به تشکیل پرونده واحد برای یک سلسله موضوعات منجر </a:t>
            </a:r>
            <a:r>
              <a:rPr lang="fa-IR" sz="2000" b="1" dirty="0" smtClean="0">
                <a:cs typeface="B Nazanin" pitchFamily="2" charset="-78"/>
              </a:rPr>
              <a:t>می‌شود </a:t>
            </a:r>
            <a:r>
              <a:rPr lang="fa-IR" sz="2000" b="1" dirty="0">
                <a:cs typeface="B Nazanin" pitchFamily="2" charset="-78"/>
              </a:rPr>
              <a:t>که </a:t>
            </a:r>
            <a:r>
              <a:rPr lang="fa-IR" sz="2000" b="1" dirty="0" smtClean="0">
                <a:cs typeface="B Nazanin" pitchFamily="2" charset="-78"/>
              </a:rPr>
              <a:t>می‌تواند </a:t>
            </a:r>
            <a:r>
              <a:rPr lang="fa-IR" sz="2000" b="1" dirty="0">
                <a:cs typeface="B Nazanin" pitchFamily="2" charset="-78"/>
              </a:rPr>
              <a:t>برای تسهیل و تسریع در انجام کارها کمک کند. مانند </a:t>
            </a:r>
            <a:r>
              <a:rPr lang="fa-IR" sz="2000" b="1" dirty="0" smtClean="0">
                <a:cs typeface="B Nazanin" pitchFamily="2" charset="-78"/>
              </a:rPr>
              <a:t>پرونده‌های </a:t>
            </a:r>
            <a:r>
              <a:rPr lang="fa-IR" sz="2000" b="1" dirty="0">
                <a:cs typeface="B Nazanin" pitchFamily="2" charset="-78"/>
              </a:rPr>
              <a:t>اداری- </a:t>
            </a:r>
            <a:r>
              <a:rPr lang="fa-IR" sz="2000" b="1" dirty="0" smtClean="0">
                <a:cs typeface="B Nazanin" pitchFamily="2" charset="-78"/>
              </a:rPr>
              <a:t>پرونده‌های </a:t>
            </a:r>
            <a:r>
              <a:rPr lang="fa-IR" sz="2000" b="1" dirty="0">
                <a:cs typeface="B Nazanin" pitchFamily="2" charset="-78"/>
              </a:rPr>
              <a:t>بیماران ، دانش آموزان و دانشجویان و ...</a:t>
            </a:r>
          </a:p>
          <a:p>
            <a:pPr algn="r">
              <a:buNone/>
            </a:pPr>
            <a:r>
              <a:rPr lang="fa-IR" dirty="0" smtClean="0">
                <a:cs typeface="B Nazanin" pitchFamily="2" charset="-78"/>
              </a:rPr>
              <a:t> </a:t>
            </a:r>
            <a:endParaRPr lang="en-US" dirty="0">
              <a:cs typeface="B Nazanin" pitchFamily="2" charset="-78"/>
            </a:endParaRPr>
          </a:p>
        </p:txBody>
      </p:sp>
      <p:pic>
        <p:nvPicPr>
          <p:cNvPr id="4"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pic>
        <p:nvPicPr>
          <p:cNvPr id="5" name="Picture 4" descr="logo.JPG"/>
          <p:cNvPicPr/>
          <p:nvPr/>
        </p:nvPicPr>
        <p:blipFill>
          <a:blip r:embed="rId3" cstate="print"/>
          <a:stretch>
            <a:fillRect/>
          </a:stretch>
        </p:blipFill>
        <p:spPr>
          <a:xfrm>
            <a:off x="2" y="152402"/>
            <a:ext cx="1018681" cy="121128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2165843433"/>
              </p:ext>
            </p:extLst>
          </p:nvPr>
        </p:nvGraphicFramePr>
        <p:xfrm>
          <a:off x="1447800" y="6469720"/>
          <a:ext cx="6096000" cy="64008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800" kern="0" dirty="0" smtClean="0">
                          <a:solidFill>
                            <a:srgbClr val="7030A0"/>
                          </a:solidFill>
                          <a:latin typeface="+mn-lt"/>
                          <a:cs typeface="B Titr" pitchFamily="2" charset="-78"/>
                        </a:rPr>
                        <a:t>دوره آموزشي آیین نامه نگارش ومکاتبات اداری</a:t>
                      </a:r>
                      <a:endParaRPr lang="en-US" sz="1800" kern="0" dirty="0" smtClean="0">
                        <a:solidFill>
                          <a:srgbClr val="7030A0"/>
                        </a:solidFill>
                        <a:latin typeface="+mn-lt"/>
                        <a:cs typeface="B Titr" pitchFamily="2" charset="-78"/>
                      </a:endParaRPr>
                    </a:p>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40</a:t>
            </a:fld>
            <a:endParaRPr lang="en-US"/>
          </a:p>
        </p:txBody>
      </p:sp>
      <p:pic>
        <p:nvPicPr>
          <p:cNvPr id="4" name="Picture 3"/>
          <p:cNvPicPr>
            <a:picLocks noChangeAspect="1"/>
          </p:cNvPicPr>
          <p:nvPr/>
        </p:nvPicPr>
        <p:blipFill>
          <a:blip r:embed="rId2" cstate="print"/>
          <a:stretch>
            <a:fillRect/>
          </a:stretch>
        </p:blipFill>
        <p:spPr>
          <a:xfrm>
            <a:off x="-1271588" y="914400"/>
            <a:ext cx="11610975" cy="4981575"/>
          </a:xfrm>
          <a:prstGeom prst="rect">
            <a:avLst/>
          </a:prstGeom>
        </p:spPr>
      </p:pic>
      <p:sp>
        <p:nvSpPr>
          <p:cNvPr id="5" name="Rectangle 4"/>
          <p:cNvSpPr/>
          <p:nvPr/>
        </p:nvSpPr>
        <p:spPr>
          <a:xfrm>
            <a:off x="-1143000" y="1143000"/>
            <a:ext cx="5105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انتخاب گیرندگان رونوشت نامه:</a:t>
            </a:r>
          </a:p>
          <a:p>
            <a:pPr algn="ctr"/>
            <a:r>
              <a:rPr lang="fa-IR" sz="1400" dirty="0" smtClean="0"/>
              <a:t>پس از امضاء و ثبت نامه میخواهید بغیر از گیرنده اصل نامه، رونوشت نامه به کارتابل چه کسی یا چه کسانی و یا چه سازمان هایی ارسال شود؟</a:t>
            </a:r>
          </a:p>
          <a:p>
            <a:pPr algn="ctr"/>
            <a:r>
              <a:rPr lang="fa-IR" sz="1400" dirty="0" smtClean="0"/>
              <a:t>انتخاب یکی از همکاران دبیرخانه مرکز بعنوان گیرنده رونوشت نامه جهت بایگانی یا ارسال نامه به گیرندگان خارجی الزامی است.اگر این کار انجام نشود نامه به گیرنده خارج از سازمان یا افرادی که دسترسی به اتوماسیون اداری دانشگاه را ندارند ارسال نخواهد و مسئولیت آن برعهده تهیه کننده نامه است. ممکن است در برخی از نامه ها نیاز باشد ما چندین فرد یا سازمان و اداره را بعنوان گیرنده رونوشت انخاب کنیم.</a:t>
            </a:r>
            <a:endParaRPr lang="en-US" sz="1400" dirty="0"/>
          </a:p>
        </p:txBody>
      </p:sp>
      <p:cxnSp>
        <p:nvCxnSpPr>
          <p:cNvPr id="7" name="Straight Arrow Connector 6"/>
          <p:cNvCxnSpPr/>
          <p:nvPr/>
        </p:nvCxnSpPr>
        <p:spPr>
          <a:xfrm>
            <a:off x="3886200" y="3124200"/>
            <a:ext cx="4572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09800" y="3753074"/>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در صورت لزوم میتوانیم فرد یا افرادی را جهت دریافت رونشت مخفی انتخاب نماییم.</a:t>
            </a:r>
            <a:endParaRPr lang="en-US" sz="1400" dirty="0"/>
          </a:p>
        </p:txBody>
      </p:sp>
      <p:cxnSp>
        <p:nvCxnSpPr>
          <p:cNvPr id="12" name="Straight Arrow Connector 11"/>
          <p:cNvCxnSpPr/>
          <p:nvPr/>
        </p:nvCxnSpPr>
        <p:spPr>
          <a:xfrm flipV="1">
            <a:off x="4648200" y="3810000"/>
            <a:ext cx="14478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8572266"/>
      </p:ext>
    </p:extLst>
  </p:cSld>
  <p:clrMapOvr>
    <a:masterClrMapping/>
  </p:clrMapOvr>
  <p:transition spd="med">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41</a:t>
            </a:fld>
            <a:endParaRPr lang="en-US"/>
          </a:p>
        </p:txBody>
      </p:sp>
      <p:pic>
        <p:nvPicPr>
          <p:cNvPr id="4" name="Picture 3"/>
          <p:cNvPicPr>
            <a:picLocks noChangeAspect="1"/>
          </p:cNvPicPr>
          <p:nvPr/>
        </p:nvPicPr>
        <p:blipFill>
          <a:blip r:embed="rId2" cstate="print"/>
          <a:stretch>
            <a:fillRect/>
          </a:stretch>
        </p:blipFill>
        <p:spPr>
          <a:xfrm>
            <a:off x="-3200400" y="-942975"/>
            <a:ext cx="13868400" cy="7800975"/>
          </a:xfrm>
          <a:prstGeom prst="rect">
            <a:avLst/>
          </a:prstGeom>
        </p:spPr>
      </p:pic>
      <p:sp>
        <p:nvSpPr>
          <p:cNvPr id="5" name="Rectangle 4"/>
          <p:cNvSpPr/>
          <p:nvPr/>
        </p:nvSpPr>
        <p:spPr>
          <a:xfrm>
            <a:off x="-2057400" y="2514600"/>
            <a:ext cx="6324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در صورتیکه لازم است توضیحاتی به گیرنده رونوشت نامه که در اتوماسیون اداری قابل مشاهده است، ارائه شود، با نگهداشتن موس روی مداد  کادری به شکل زیر تحت عنوان شرح باز می شود. پس از درج متن توضیحات باید روز گزینه بروزرسانی کلیلک کنید تا این متن پس از جایگذاری مشخصات نامه در مقابل نام گیرنده رونوشت درج شود.</a:t>
            </a:r>
            <a:endParaRPr lang="en-US" sz="1600" dirty="0"/>
          </a:p>
        </p:txBody>
      </p:sp>
      <p:sp>
        <p:nvSpPr>
          <p:cNvPr id="6" name="Down Arrow 5"/>
          <p:cNvSpPr/>
          <p:nvPr/>
        </p:nvSpPr>
        <p:spPr>
          <a:xfrm>
            <a:off x="3662362" y="3962400"/>
            <a:ext cx="48463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75023730"/>
      </p:ext>
    </p:extLst>
  </p:cSld>
  <p:clrMapOvr>
    <a:masterClrMapping/>
  </p:clrMapOvr>
  <p:transition spd="med">
    <p:wheel spokes="2"/>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42</a:t>
            </a:fld>
            <a:endParaRPr lang="en-US"/>
          </a:p>
        </p:txBody>
      </p:sp>
      <p:pic>
        <p:nvPicPr>
          <p:cNvPr id="4" name="Picture 3"/>
          <p:cNvPicPr>
            <a:picLocks noChangeAspect="1"/>
          </p:cNvPicPr>
          <p:nvPr/>
        </p:nvPicPr>
        <p:blipFill>
          <a:blip r:embed="rId2" cstate="print"/>
          <a:stretch>
            <a:fillRect/>
          </a:stretch>
        </p:blipFill>
        <p:spPr>
          <a:xfrm>
            <a:off x="-1166813" y="966787"/>
            <a:ext cx="11477625" cy="4924425"/>
          </a:xfrm>
          <a:prstGeom prst="rect">
            <a:avLst/>
          </a:prstGeom>
        </p:spPr>
      </p:pic>
      <p:sp>
        <p:nvSpPr>
          <p:cNvPr id="5" name="Rectangle 4"/>
          <p:cNvSpPr/>
          <p:nvPr/>
        </p:nvSpPr>
        <p:spPr>
          <a:xfrm>
            <a:off x="-762000" y="1981200"/>
            <a:ext cx="3657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درج موضوع نامه:</a:t>
            </a:r>
          </a:p>
          <a:p>
            <a:pPr algn="ctr"/>
            <a:r>
              <a:rPr lang="fa-IR" sz="1400" dirty="0" smtClean="0"/>
              <a:t>در درج موضوع نامه باید از چند کلمه اصلی و کلیدی بصورت خلاصه که بیانگر موضوع کلی نامه میباشد استفاده کنیم. سعی کنید در نامه هایی که در خصوص فرد خاصی صادر میشود نام خانوادگی آن فرد به صورت صحیح و با فاصله از سایر کلمات یا علائم  در موضوع درج کنید. اگر در خصوص سازمان خاصی و یا سامانه خاصی میباشد حتما" از آن کلمات استفاده شود.</a:t>
            </a:r>
            <a:endParaRPr lang="en-US" sz="1400" dirty="0"/>
          </a:p>
        </p:txBody>
      </p:sp>
      <p:sp>
        <p:nvSpPr>
          <p:cNvPr id="6" name="Right Arrow 5"/>
          <p:cNvSpPr/>
          <p:nvPr/>
        </p:nvSpPr>
        <p:spPr>
          <a:xfrm>
            <a:off x="2895600" y="2514600"/>
            <a:ext cx="83819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3962400"/>
            <a:ext cx="4495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در نامه هایی که حتما" باید رئیس مرکز نامه را امضاء کنند سه ستاره *** در انتهای موضوع بزنید و در نامه هایی که مدیرمیتواند از طرف رئیس نامه را امضاء کند دو ستاره** ثبت کنید. در نامه هایی هم که امضاء کننده مدیر میتوانند باشند نیازی به درج ستاره نیست. </a:t>
            </a:r>
            <a:endParaRPr lang="en-US" sz="1600" dirty="0"/>
          </a:p>
        </p:txBody>
      </p:sp>
      <p:cxnSp>
        <p:nvCxnSpPr>
          <p:cNvPr id="12" name="Straight Arrow Connector 11"/>
          <p:cNvCxnSpPr/>
          <p:nvPr/>
        </p:nvCxnSpPr>
        <p:spPr>
          <a:xfrm flipV="1">
            <a:off x="3365980" y="2870197"/>
            <a:ext cx="914401"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6377723"/>
      </p:ext>
    </p:extLst>
  </p:cSld>
  <p:clrMapOvr>
    <a:masterClrMapping/>
  </p:clrMapOvr>
  <p:transition spd="med">
    <p:wheel spokes="2"/>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43</a:t>
            </a:fld>
            <a:endParaRPr lang="en-US"/>
          </a:p>
        </p:txBody>
      </p:sp>
      <p:pic>
        <p:nvPicPr>
          <p:cNvPr id="4" name="Picture 3"/>
          <p:cNvPicPr>
            <a:picLocks noChangeAspect="1"/>
          </p:cNvPicPr>
          <p:nvPr/>
        </p:nvPicPr>
        <p:blipFill>
          <a:blip r:embed="rId2" cstate="print"/>
          <a:stretch>
            <a:fillRect/>
          </a:stretch>
        </p:blipFill>
        <p:spPr>
          <a:xfrm>
            <a:off x="-1176338" y="976312"/>
            <a:ext cx="11496675" cy="4905375"/>
          </a:xfrm>
          <a:prstGeom prst="rect">
            <a:avLst/>
          </a:prstGeom>
        </p:spPr>
      </p:pic>
      <p:sp>
        <p:nvSpPr>
          <p:cNvPr id="5" name="Rectangle 4"/>
          <p:cNvSpPr/>
          <p:nvPr/>
        </p:nvSpPr>
        <p:spPr>
          <a:xfrm>
            <a:off x="1524000" y="2819399"/>
            <a:ext cx="2590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جهت انتخاب الگوی نامه بمنظور تایپ متن نامه از قسمت اقدام نمایید.</a:t>
            </a:r>
            <a:endParaRPr lang="en-US" sz="1400" dirty="0"/>
          </a:p>
        </p:txBody>
      </p:sp>
      <p:cxnSp>
        <p:nvCxnSpPr>
          <p:cNvPr id="7" name="Straight Arrow Connector 6"/>
          <p:cNvCxnSpPr/>
          <p:nvPr/>
        </p:nvCxnSpPr>
        <p:spPr>
          <a:xfrm flipH="1">
            <a:off x="-457200" y="3733800"/>
            <a:ext cx="19812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9393314"/>
      </p:ext>
    </p:extLst>
  </p:cSld>
  <p:clrMapOvr>
    <a:masterClrMapping/>
  </p:clrMapOvr>
  <p:transition spd="med">
    <p:wheel spokes="2"/>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44</a:t>
            </a:fld>
            <a:endParaRPr lang="en-US"/>
          </a:p>
        </p:txBody>
      </p:sp>
      <p:pic>
        <p:nvPicPr>
          <p:cNvPr id="4" name="Picture 3"/>
          <p:cNvPicPr>
            <a:picLocks noChangeAspect="1"/>
          </p:cNvPicPr>
          <p:nvPr/>
        </p:nvPicPr>
        <p:blipFill>
          <a:blip r:embed="rId2" cstate="print"/>
          <a:stretch>
            <a:fillRect/>
          </a:stretch>
        </p:blipFill>
        <p:spPr>
          <a:xfrm>
            <a:off x="-1262063" y="900112"/>
            <a:ext cx="11668125" cy="5057775"/>
          </a:xfrm>
          <a:prstGeom prst="rect">
            <a:avLst/>
          </a:prstGeom>
        </p:spPr>
      </p:pic>
      <p:sp>
        <p:nvSpPr>
          <p:cNvPr id="5" name="Rectangle 4"/>
          <p:cNvSpPr/>
          <p:nvPr/>
        </p:nvSpPr>
        <p:spPr>
          <a:xfrm>
            <a:off x="3810000" y="1524000"/>
            <a:ext cx="3657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الگو</a:t>
            </a:r>
            <a:r>
              <a:rPr lang="fa-IR" dirty="0" smtClean="0"/>
              <a:t>ی نامه را با توجه به حجم متن نامه و تعداد امضاء کنندگان آن از لیست باز شده انتخاب نمایید</a:t>
            </a:r>
            <a:r>
              <a:rPr lang="fa-IR" sz="1600" dirty="0" smtClean="0"/>
              <a:t>. الگوهای نشان داده شده با فلش مخصوص این مرکز می باشد که لوگوی دانشگاه ولوگوی بیمارستان در آنها وجود دارد.</a:t>
            </a:r>
            <a:endParaRPr lang="en-US" sz="1600" dirty="0"/>
          </a:p>
        </p:txBody>
      </p:sp>
      <p:sp>
        <p:nvSpPr>
          <p:cNvPr id="6" name="Right Arrow 5"/>
          <p:cNvSpPr/>
          <p:nvPr/>
        </p:nvSpPr>
        <p:spPr>
          <a:xfrm flipH="1">
            <a:off x="2819400" y="2362200"/>
            <a:ext cx="990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1752600" y="2846832"/>
            <a:ext cx="2250558" cy="491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52600" y="2908747"/>
            <a:ext cx="2057400" cy="1587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752600" y="2957515"/>
            <a:ext cx="2057400" cy="722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6400" y="2908747"/>
            <a:ext cx="2057400" cy="1060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4017363"/>
      </p:ext>
    </p:extLst>
  </p:cSld>
  <p:clrMapOvr>
    <a:masterClrMapping/>
  </p:clrMapOvr>
  <p:transition spd="med">
    <p:wheel spokes="2"/>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45</a:t>
            </a:fld>
            <a:endParaRPr lang="en-US"/>
          </a:p>
        </p:txBody>
      </p:sp>
      <p:pic>
        <p:nvPicPr>
          <p:cNvPr id="4" name="Picture 3"/>
          <p:cNvPicPr>
            <a:picLocks noChangeAspect="1"/>
          </p:cNvPicPr>
          <p:nvPr/>
        </p:nvPicPr>
        <p:blipFill>
          <a:blip r:embed="rId2" cstate="print"/>
          <a:stretch>
            <a:fillRect/>
          </a:stretch>
        </p:blipFill>
        <p:spPr>
          <a:xfrm>
            <a:off x="1014412" y="780255"/>
            <a:ext cx="7038975" cy="5019675"/>
          </a:xfrm>
          <a:prstGeom prst="rect">
            <a:avLst/>
          </a:prstGeom>
        </p:spPr>
      </p:pic>
      <p:sp>
        <p:nvSpPr>
          <p:cNvPr id="5" name="Rectangle 4"/>
          <p:cNvSpPr/>
          <p:nvPr/>
        </p:nvSpPr>
        <p:spPr>
          <a:xfrm>
            <a:off x="6858000" y="990600"/>
            <a:ext cx="3048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به این قست نامه دقت شود در هرسال که شعار سال تغییر می یابد شعار همان سال درج شود(بصورت اتوماتیک درج می شود) در صورتیکه از پیش نویس مشابه استفاده می نمایید حتما" کنترل شود و در صورت نیاز صفحه فایل متن حذف و صفحه جدید انتخاب گردد. </a:t>
            </a:r>
            <a:endParaRPr lang="en-US" sz="1600" dirty="0"/>
          </a:p>
        </p:txBody>
      </p:sp>
      <p:sp>
        <p:nvSpPr>
          <p:cNvPr id="6" name="Right Arrow 5"/>
          <p:cNvSpPr/>
          <p:nvPr/>
        </p:nvSpPr>
        <p:spPr>
          <a:xfrm flipH="1">
            <a:off x="6286500" y="1295400"/>
            <a:ext cx="571500" cy="484632"/>
          </a:xfrm>
          <a:prstGeom prst="rightArrow">
            <a:avLst>
              <a:gd name="adj1" fmla="val 543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95400" y="1524000"/>
            <a:ext cx="5410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اگر گیرنده اصل نامه شما در اتوماسیون اداری قابل مشاهده است وعنوان او نیز بدرستی ثبت شده باشد و بعنوان گیرنده اصل انتخاب کرده باشید پس از جایگذاری مشخصات نامه اسم آن فرد در این قسمت با عنوان پست سازمانی بصورت اتوماتیک ثبت می شود و نیازی به تایپ دستی نیست. ولی در صورتیکه فرد یا سازمان در اتوماسیون اداری وجود ندارد یا عنوان آن بدرستی ثبت نشده باشد باید بوسیله موس کل این قسمت را انتخاب نمایید بطوریکه به رنگ آبی شود و سپس نام و سمت آن فرد را بدرستی در این قسمت تایپ نمایید. در درخواست هایی که برای انجام کاری توسط یکی از واحدهای داخل بیمارستان مثلا" امور اداری یا مالی به مدیریت مرکز ارسال می نمایید باید یا گیرنده پیش نویس و گیرنده اصل (هردو) را مدیریت مرکز انتخاب نمایید یا حتما" بصورت دستی نام مدیر وسمت ایشان را تاپ کنید در غیر اینصورت بصورت اتوماتیک مشخصات فردی که بعنوان گیرنده اصل انتخاب کرده اید در این قسمت درج خواهد شد که در برخی از مواقع صحیح نمی باشد. </a:t>
            </a:r>
            <a:endParaRPr lang="en-US" sz="1400" dirty="0"/>
          </a:p>
        </p:txBody>
      </p:sp>
      <p:sp>
        <p:nvSpPr>
          <p:cNvPr id="8" name="Right Arrow 7"/>
          <p:cNvSpPr/>
          <p:nvPr/>
        </p:nvSpPr>
        <p:spPr>
          <a:xfrm>
            <a:off x="4114800" y="2960870"/>
            <a:ext cx="8823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6400" y="5090810"/>
            <a:ext cx="2362200" cy="1005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محل تایپ متن نامه می باشد که با رعایت اصول نگارش باید تایپ شود.</a:t>
            </a:r>
            <a:endParaRPr lang="en-US" sz="1400" dirty="0"/>
          </a:p>
        </p:txBody>
      </p:sp>
      <p:sp>
        <p:nvSpPr>
          <p:cNvPr id="10" name="Rectangle 9"/>
          <p:cNvSpPr/>
          <p:nvPr/>
        </p:nvSpPr>
        <p:spPr>
          <a:xfrm>
            <a:off x="-1281684" y="4114800"/>
            <a:ext cx="3212592"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این قسمت محل درج امضاء می باشد که پس از امضاء و ثبت نامه توسط امضاء کننده قابل مشاهده است. دراین قسمت به هیچ عنوان نام امضاء کننده مثلا" مدیر یا رئیس مرکز را تایپ نکنید. فقط  در درخواست های شخصی باید نام و نام خانوادگی خود را بعنوان درخواست کننده درج کنید (درخواست اشتغال بکار ، کسر از حقوق، جابجایی بخش ، استعفاء  و...)</a:t>
            </a:r>
            <a:endParaRPr lang="en-US" sz="1400" dirty="0"/>
          </a:p>
        </p:txBody>
      </p:sp>
      <p:sp>
        <p:nvSpPr>
          <p:cNvPr id="11" name="Up Arrow 10"/>
          <p:cNvSpPr/>
          <p:nvPr/>
        </p:nvSpPr>
        <p:spPr>
          <a:xfrm>
            <a:off x="6425184" y="4424599"/>
            <a:ext cx="484632" cy="6662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917192" y="4515388"/>
            <a:ext cx="60959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94880487"/>
      </p:ext>
    </p:extLst>
  </p:cSld>
  <p:clrMapOvr>
    <a:masterClrMapping/>
  </p:clrMapOvr>
  <p:transition spd="med">
    <p:wheel spokes="2"/>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46</a:t>
            </a:fld>
            <a:endParaRPr lang="en-US"/>
          </a:p>
        </p:txBody>
      </p:sp>
      <p:pic>
        <p:nvPicPr>
          <p:cNvPr id="4" name="Picture 3"/>
          <p:cNvPicPr>
            <a:picLocks noChangeAspect="1"/>
          </p:cNvPicPr>
          <p:nvPr/>
        </p:nvPicPr>
        <p:blipFill>
          <a:blip r:embed="rId2" cstate="print"/>
          <a:stretch>
            <a:fillRect/>
          </a:stretch>
        </p:blipFill>
        <p:spPr>
          <a:xfrm>
            <a:off x="-947738" y="957262"/>
            <a:ext cx="11039475" cy="4943475"/>
          </a:xfrm>
          <a:prstGeom prst="rect">
            <a:avLst/>
          </a:prstGeom>
        </p:spPr>
      </p:pic>
      <p:sp>
        <p:nvSpPr>
          <p:cNvPr id="5" name="Rectangle 4"/>
          <p:cNvSpPr/>
          <p:nvPr/>
        </p:nvSpPr>
        <p:spPr>
          <a:xfrm>
            <a:off x="1676400" y="1828800"/>
            <a:ext cx="3733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اگر پینویس شما پیوستی دارد که باید به آن اضافه شود از گزینه های مقابل میتوانید پیوست را اضافه کنید. گزینه سمت راست برای اضافه کردن پیوست از طریق اسکن و گزینه سمت چپ برای اضافه کردن پیوست از فایل های موجود در رایانه شما می باشد. </a:t>
            </a:r>
            <a:endParaRPr lang="en-US" sz="1400" dirty="0"/>
          </a:p>
        </p:txBody>
      </p:sp>
      <p:sp>
        <p:nvSpPr>
          <p:cNvPr id="6" name="Rectangle 5"/>
          <p:cNvSpPr/>
          <p:nvPr/>
        </p:nvSpPr>
        <p:spPr>
          <a:xfrm>
            <a:off x="1143000" y="3843338"/>
            <a:ext cx="4949456" cy="1795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در صورتیکه پیش نویس شما در پاسخ به یک نامه دانشگاه یا سازمان دیگر یا پیرو یک نامه قبلی مرکز، به فرد یا سازمان خارجی و یا دانشگاه می باشد در این قسمت باید مشخصات نامه مورد نظر را بصورت صحیح درج کنید و سپس برروی علامت سوال سمت چپ کلیک کنید. اگر مشخصات را بصورت صحیح درج کرده باشید اتوماسیون نامه مورد اشاره را برای شما نشان داده خواهد داد. در غیر اینصورت نامه را شناسایی نخواهد کرد. برای پیگیری یک نامه و دریافت پاسخ های صادر شده در خصوص آن نامه  تکمیل این قسمت اجباری می باشد. </a:t>
            </a:r>
            <a:endParaRPr lang="en-US" sz="1400" dirty="0"/>
          </a:p>
        </p:txBody>
      </p:sp>
      <p:cxnSp>
        <p:nvCxnSpPr>
          <p:cNvPr id="8" name="Straight Arrow Connector 7"/>
          <p:cNvCxnSpPr/>
          <p:nvPr/>
        </p:nvCxnSpPr>
        <p:spPr>
          <a:xfrm flipH="1">
            <a:off x="-609600" y="2514600"/>
            <a:ext cx="22860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19800" y="4267200"/>
            <a:ext cx="1295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130722"/>
      </p:ext>
    </p:extLst>
  </p:cSld>
  <p:clrMapOvr>
    <a:masterClrMapping/>
  </p:clrMapOvr>
  <p:transition spd="med">
    <p:wheel spokes="2"/>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47</a:t>
            </a:fld>
            <a:endParaRPr lang="en-US"/>
          </a:p>
        </p:txBody>
      </p:sp>
      <p:pic>
        <p:nvPicPr>
          <p:cNvPr id="4" name="Picture 3"/>
          <p:cNvPicPr>
            <a:picLocks noChangeAspect="1"/>
          </p:cNvPicPr>
          <p:nvPr/>
        </p:nvPicPr>
        <p:blipFill>
          <a:blip r:embed="rId2" cstate="print"/>
          <a:stretch>
            <a:fillRect/>
          </a:stretch>
        </p:blipFill>
        <p:spPr>
          <a:xfrm>
            <a:off x="-690563" y="1223962"/>
            <a:ext cx="10525125" cy="4410075"/>
          </a:xfrm>
          <a:prstGeom prst="rect">
            <a:avLst/>
          </a:prstGeom>
        </p:spPr>
      </p:pic>
      <p:sp>
        <p:nvSpPr>
          <p:cNvPr id="5" name="Rectangle 4"/>
          <p:cNvSpPr/>
          <p:nvPr/>
        </p:nvSpPr>
        <p:spPr>
          <a:xfrm>
            <a:off x="-762000" y="2514600"/>
            <a:ext cx="5682996"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محل درج گیرندگان رونوشت نامه پس از امضاء و ثبت:</a:t>
            </a:r>
          </a:p>
          <a:p>
            <a:pPr algn="ctr"/>
            <a:r>
              <a:rPr lang="fa-IR" sz="1400" dirty="0" smtClean="0"/>
              <a:t>در قسمتی که سه نقطه ... را مشاهده میکنید به هیچ وجه چیزی تایپ نکنید و یا انها را حذف نکنید چون کلیه افراد یا سازمان هایی که در اتوماسیون اداری قابل مشاهده هستند و بعنوان گیرنده رونوشت انتخاب شده اند پس از امضاء وثبت نامه در این قسمت بصورت اتوماتیک درج خواهند شد.</a:t>
            </a:r>
          </a:p>
          <a:p>
            <a:pPr algn="ctr"/>
            <a:r>
              <a:rPr lang="fa-IR" sz="1400" dirty="0" smtClean="0"/>
              <a:t>در صورتیکه میخواهید رونوشتی از نامه را به فرد یا سازمانی که در اتوماسیون اداری قابل مشاهده نیست ارسال کنید باید درست در مقابل دو نقطه ای که مشاهده میکنید(بدون تغییر درسه نقطه زیرین) نام آن فرد یا سازمان را تایپ و علت ارسال رونوشت را نیز تاپپ و ذخیره کنید.( مثلا" شعبه سه سازمان تأمین اجتماعی منضم به تصویر قرارداد فوق جهت استحضار واقدام مقتضی  )</a:t>
            </a:r>
            <a:endParaRPr lang="en-US" sz="1400" dirty="0"/>
          </a:p>
        </p:txBody>
      </p:sp>
      <p:sp>
        <p:nvSpPr>
          <p:cNvPr id="6" name="Right Arrow 5"/>
          <p:cNvSpPr/>
          <p:nvPr/>
        </p:nvSpPr>
        <p:spPr>
          <a:xfrm>
            <a:off x="4920996" y="3048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38300" y="833435"/>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ذخیره متن</a:t>
            </a:r>
            <a:endParaRPr lang="en-US" dirty="0"/>
          </a:p>
        </p:txBody>
      </p:sp>
      <p:cxnSp>
        <p:nvCxnSpPr>
          <p:cNvPr id="9" name="Straight Arrow Connector 8"/>
          <p:cNvCxnSpPr/>
          <p:nvPr/>
        </p:nvCxnSpPr>
        <p:spPr>
          <a:xfrm flipH="1" flipV="1">
            <a:off x="-2286000" y="-1066800"/>
            <a:ext cx="1295400" cy="167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71600" y="5791202"/>
            <a:ext cx="4724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پس از کنترل همه اجزای پیش نویس تهیه شده مانند گیرنده پیش نویس ، گیرندگان نهایی (اصل  و رونوشت)، امضاء کننده، موضوع و ... با این گزینه پیش نویس خود را ثبت کنید تا به کارتابل گیرنده ارسال شود.</a:t>
            </a:r>
            <a:endParaRPr lang="en-US" dirty="0"/>
          </a:p>
        </p:txBody>
      </p:sp>
      <p:sp>
        <p:nvSpPr>
          <p:cNvPr id="12" name="Right Arrow 11"/>
          <p:cNvSpPr/>
          <p:nvPr/>
        </p:nvSpPr>
        <p:spPr>
          <a:xfrm flipH="1">
            <a:off x="975810" y="5539932"/>
            <a:ext cx="5455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2433" y="4614899"/>
            <a:ext cx="308476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درصورت نیاز میتوانید با استفاده از این گزینه پیش نویس خود را منجمد کنید تا بعد از اصلاحات لازم یا تکمیل مستندات ارسال کنید.</a:t>
            </a:r>
            <a:endParaRPr lang="en-US" sz="1400" dirty="0"/>
          </a:p>
        </p:txBody>
      </p:sp>
      <p:cxnSp>
        <p:nvCxnSpPr>
          <p:cNvPr id="15" name="Straight Arrow Connector 14"/>
          <p:cNvCxnSpPr/>
          <p:nvPr/>
        </p:nvCxnSpPr>
        <p:spPr>
          <a:xfrm flipH="1">
            <a:off x="1521402" y="5105400"/>
            <a:ext cx="3736398"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95654544"/>
      </p:ext>
    </p:extLst>
  </p:cSld>
  <p:clrMapOvr>
    <a:masterClrMapping/>
  </p:clrMapOvr>
  <p:transition spd="med">
    <p:wheel spokes="2"/>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48</a:t>
            </a:fld>
            <a:endParaRPr lang="en-US"/>
          </a:p>
        </p:txBody>
      </p:sp>
      <p:pic>
        <p:nvPicPr>
          <p:cNvPr id="4" name="Picture 3"/>
          <p:cNvPicPr>
            <a:picLocks noChangeAspect="1"/>
          </p:cNvPicPr>
          <p:nvPr/>
        </p:nvPicPr>
        <p:blipFill>
          <a:blip r:embed="rId2" cstate="print"/>
          <a:stretch>
            <a:fillRect/>
          </a:stretch>
        </p:blipFill>
        <p:spPr>
          <a:xfrm>
            <a:off x="-690563" y="1223962"/>
            <a:ext cx="10525125" cy="4410075"/>
          </a:xfrm>
          <a:prstGeom prst="rect">
            <a:avLst/>
          </a:prstGeom>
        </p:spPr>
      </p:pic>
      <p:sp>
        <p:nvSpPr>
          <p:cNvPr id="11" name="Rectangle 10"/>
          <p:cNvSpPr/>
          <p:nvPr/>
        </p:nvSpPr>
        <p:spPr>
          <a:xfrm>
            <a:off x="1371600" y="5791202"/>
            <a:ext cx="4724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پس از کنترل همه اجزای پیش نویس تهیه شده مانند گیرنده پیش نویس ، گیرندگان نهایی (اصل  و رونوشت)، امضاء کننده، موضوع و ... با این گزینه پیش نویس خود را ثبت کنید تا به کارتابل گیرنده ارسال شود.</a:t>
            </a:r>
            <a:endParaRPr lang="en-US" dirty="0"/>
          </a:p>
        </p:txBody>
      </p:sp>
      <p:sp>
        <p:nvSpPr>
          <p:cNvPr id="12" name="Right Arrow 11"/>
          <p:cNvSpPr/>
          <p:nvPr/>
        </p:nvSpPr>
        <p:spPr>
          <a:xfrm flipH="1">
            <a:off x="975810" y="5539932"/>
            <a:ext cx="5455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2433" y="4614899"/>
            <a:ext cx="308476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درصورت نیاز میتوانید با استفاده از این گزینه پیش نویس خود را منجمد کنید تا بعد از اصلاحات لازم یا تکمیل مستندات ارسال کنید.</a:t>
            </a:r>
            <a:endParaRPr lang="en-US" sz="1400" dirty="0"/>
          </a:p>
        </p:txBody>
      </p:sp>
      <p:cxnSp>
        <p:nvCxnSpPr>
          <p:cNvPr id="15" name="Straight Arrow Connector 14"/>
          <p:cNvCxnSpPr/>
          <p:nvPr/>
        </p:nvCxnSpPr>
        <p:spPr>
          <a:xfrm flipH="1">
            <a:off x="1521402" y="5105400"/>
            <a:ext cx="3736398"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39871233"/>
      </p:ext>
    </p:extLst>
  </p:cSld>
  <p:clrMapOvr>
    <a:masterClrMapping/>
  </p:clrMapOvr>
  <p:transition spd="med">
    <p:wheel spokes="2"/>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49</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3490757155"/>
              </p:ext>
            </p:extLst>
          </p:nvPr>
        </p:nvGraphicFramePr>
        <p:xfrm>
          <a:off x="98424" y="98425"/>
          <a:ext cx="5464175" cy="5743575"/>
        </p:xfrm>
        <a:graphic>
          <a:graphicData uri="http://schemas.openxmlformats.org/presentationml/2006/ole">
            <p:oleObj spid="_x0000_s1194" name="PDF" r:id="rId3" imgW="0" imgH="360" progId="FoxitReader.Document">
              <p:embed/>
            </p:oleObj>
          </a:graphicData>
        </a:graphic>
      </p:graphicFrame>
    </p:spTree>
    <p:extLst>
      <p:ext uri="{BB962C8B-B14F-4D97-AF65-F5344CB8AC3E}">
        <p14:creationId xmlns:p14="http://schemas.microsoft.com/office/powerpoint/2010/main" xmlns="" val="3689649915"/>
      </p:ext>
    </p:extLst>
  </p:cSld>
  <p:clrMapOvr>
    <a:masterClrMapping/>
  </p:clrMapOvr>
  <p:transition spd="med">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rtl="1">
              <a:defRPr/>
            </a:pPr>
            <a:r>
              <a:rPr lang="fa-IR" sz="2400" dirty="0">
                <a:solidFill>
                  <a:schemeClr val="accent5">
                    <a:lumMod val="75000"/>
                  </a:schemeClr>
                </a:solidFill>
                <a:cs typeface="B Titr" pitchFamily="2" charset="-78"/>
              </a:rPr>
              <a:t>انواع گزارش اداری</a:t>
            </a:r>
            <a:endParaRPr lang="en-US" sz="2400" dirty="0">
              <a:solidFill>
                <a:schemeClr val="accent5">
                  <a:lumMod val="75000"/>
                </a:schemeClr>
              </a:solidFill>
              <a:cs typeface="B Titr" pitchFamily="2" charset="-78"/>
            </a:endParaRPr>
          </a:p>
        </p:txBody>
      </p:sp>
      <p:sp>
        <p:nvSpPr>
          <p:cNvPr id="23555" name="Content Placeholder 2"/>
          <p:cNvSpPr>
            <a:spLocks noGrp="1"/>
          </p:cNvSpPr>
          <p:nvPr>
            <p:ph idx="1"/>
          </p:nvPr>
        </p:nvSpPr>
        <p:spPr>
          <a:xfrm>
            <a:off x="304800" y="914400"/>
            <a:ext cx="8229600" cy="5562600"/>
          </a:xfrm>
        </p:spPr>
        <p:txBody>
          <a:bodyPr/>
          <a:lstStyle/>
          <a:p>
            <a:pPr algn="r" rtl="1">
              <a:buFont typeface="Wingdings" pitchFamily="2" charset="2"/>
              <a:buNone/>
              <a:defRPr/>
            </a:pPr>
            <a:endParaRPr lang="fa-IR" sz="2400" dirty="0">
              <a:solidFill>
                <a:schemeClr val="accent5">
                  <a:lumMod val="75000"/>
                </a:schemeClr>
              </a:solidFill>
              <a:latin typeface="+mj-lt"/>
              <a:ea typeface="+mj-ea"/>
              <a:cs typeface="B Titr" pitchFamily="2" charset="-78"/>
            </a:endParaRPr>
          </a:p>
          <a:p>
            <a:pPr algn="just" rtl="1">
              <a:lnSpc>
                <a:spcPct val="150000"/>
              </a:lnSpc>
              <a:buFont typeface="Courier New" pitchFamily="49" charset="0"/>
              <a:buChar char="o"/>
              <a:defRPr/>
            </a:pPr>
            <a:r>
              <a:rPr lang="fa-IR" sz="2400" b="1" dirty="0">
                <a:solidFill>
                  <a:srgbClr val="FF0000"/>
                </a:solidFill>
                <a:cs typeface="B Nazanin" pitchFamily="2" charset="-78"/>
              </a:rPr>
              <a:t>1- گزارش خبری: </a:t>
            </a:r>
            <a:r>
              <a:rPr lang="fa-IR" sz="2000" b="1" dirty="0">
                <a:cs typeface="B Nazanin" pitchFamily="2" charset="-78"/>
              </a:rPr>
              <a:t>گزارشی است در مورد رویدادهای واقعی و عینی و </a:t>
            </a:r>
            <a:r>
              <a:rPr lang="fa-IR" sz="2000" b="1" dirty="0" smtClean="0">
                <a:cs typeface="B Nazanin" pitchFamily="2" charset="-78"/>
              </a:rPr>
              <a:t>پدیده‌هایی </a:t>
            </a:r>
            <a:r>
              <a:rPr lang="fa-IR" sz="2000" b="1" dirty="0">
                <a:cs typeface="B Nazanin" pitchFamily="2" charset="-78"/>
              </a:rPr>
              <a:t>است که مربوط به وقایع روز </a:t>
            </a:r>
            <a:r>
              <a:rPr lang="fa-IR" sz="2000" b="1" dirty="0" smtClean="0">
                <a:cs typeface="B Nazanin" pitchFamily="2" charset="-78"/>
              </a:rPr>
              <a:t>می‌باشد.</a:t>
            </a:r>
            <a:r>
              <a:rPr lang="fa-IR" sz="2000" b="1" dirty="0" smtClean="0">
                <a:solidFill>
                  <a:srgbClr val="00B050"/>
                </a:solidFill>
                <a:cs typeface="B Nazanin" pitchFamily="2" charset="-78"/>
              </a:rPr>
              <a:t>عناصر </a:t>
            </a:r>
            <a:r>
              <a:rPr lang="fa-IR" sz="2000" b="1" dirty="0">
                <a:solidFill>
                  <a:srgbClr val="00B050"/>
                </a:solidFill>
                <a:cs typeface="B Nazanin" pitchFamily="2" charset="-78"/>
              </a:rPr>
              <a:t>خبرشامل</a:t>
            </a:r>
            <a:r>
              <a:rPr lang="fa-IR" sz="2000" b="1" dirty="0">
                <a:solidFill>
                  <a:schemeClr val="tx1">
                    <a:lumMod val="60000"/>
                    <a:lumOff val="40000"/>
                  </a:schemeClr>
                </a:solidFill>
                <a:cs typeface="B Nazanin" pitchFamily="2" charset="-78"/>
              </a:rPr>
              <a:t>: که؟ کی؟ کجا؟ چرا؟ چگونه؟</a:t>
            </a:r>
          </a:p>
          <a:p>
            <a:pPr algn="just" rtl="1">
              <a:lnSpc>
                <a:spcPct val="150000"/>
              </a:lnSpc>
              <a:buFont typeface="Courier New" pitchFamily="49" charset="0"/>
              <a:buChar char="o"/>
              <a:defRPr/>
            </a:pPr>
            <a:r>
              <a:rPr lang="fa-IR" sz="2400" b="1" dirty="0">
                <a:solidFill>
                  <a:srgbClr val="FF0000"/>
                </a:solidFill>
                <a:cs typeface="B Nazanin" pitchFamily="2" charset="-78"/>
              </a:rPr>
              <a:t>2- گزارش توصیفی یا تشریحی: </a:t>
            </a:r>
            <a:r>
              <a:rPr lang="fa-IR" sz="2000" b="1" dirty="0">
                <a:cs typeface="B Nazanin" pitchFamily="2" charset="-78"/>
              </a:rPr>
              <a:t>پس از انجام </a:t>
            </a:r>
            <a:r>
              <a:rPr lang="fa-IR" sz="2000" b="1" dirty="0" smtClean="0">
                <a:cs typeface="B Nazanin" pitchFamily="2" charset="-78"/>
              </a:rPr>
              <a:t>بازدیدهای علمی، </a:t>
            </a:r>
            <a:r>
              <a:rPr lang="fa-IR" sz="2000" b="1" dirty="0">
                <a:cs typeface="B Nazanin" pitchFamily="2" charset="-78"/>
              </a:rPr>
              <a:t>فنی و مطالعاتی و کارشناسی از وضعیت و شرایط محل ثبت </a:t>
            </a:r>
            <a:r>
              <a:rPr lang="fa-IR" sz="2000" b="1" dirty="0" smtClean="0">
                <a:cs typeface="B Nazanin" pitchFamily="2" charset="-78"/>
              </a:rPr>
              <a:t>می‌شود</a:t>
            </a:r>
            <a:r>
              <a:rPr lang="fa-IR" sz="2000" b="1" dirty="0">
                <a:cs typeface="B Nazanin" pitchFamily="2" charset="-78"/>
              </a:rPr>
              <a:t>.</a:t>
            </a:r>
          </a:p>
          <a:p>
            <a:pPr algn="just" rtl="1">
              <a:lnSpc>
                <a:spcPct val="150000"/>
              </a:lnSpc>
              <a:buFont typeface="Courier New" pitchFamily="49" charset="0"/>
              <a:buChar char="o"/>
              <a:defRPr/>
            </a:pPr>
            <a:r>
              <a:rPr lang="fa-IR" sz="2400" b="1" dirty="0">
                <a:solidFill>
                  <a:srgbClr val="FF0000"/>
                </a:solidFill>
                <a:cs typeface="B Nazanin" pitchFamily="2" charset="-78"/>
              </a:rPr>
              <a:t>گزارش اداری یا گزارش کار: </a:t>
            </a:r>
            <a:r>
              <a:rPr lang="fa-IR" sz="2000" b="1" dirty="0">
                <a:cs typeface="B Nazanin" pitchFamily="2" charset="-78"/>
              </a:rPr>
              <a:t>از سوی واحدهای سازمانی یا کارکنان </a:t>
            </a:r>
            <a:r>
              <a:rPr lang="fa-IR" sz="2000" b="1" dirty="0" smtClean="0">
                <a:cs typeface="B Nazanin" pitchFamily="2" charset="-78"/>
              </a:rPr>
              <a:t>زیردست </a:t>
            </a:r>
            <a:r>
              <a:rPr lang="fa-IR" sz="2000" b="1" dirty="0">
                <a:cs typeface="B Nazanin" pitchFamily="2" charset="-78"/>
              </a:rPr>
              <a:t>تهیه </a:t>
            </a:r>
            <a:r>
              <a:rPr lang="fa-IR" sz="2000" b="1" dirty="0" smtClean="0">
                <a:cs typeface="B Nazanin" pitchFamily="2" charset="-78"/>
              </a:rPr>
              <a:t>می‌شود</a:t>
            </a:r>
            <a:r>
              <a:rPr lang="fa-IR" sz="2000" b="1" dirty="0">
                <a:cs typeface="B Nazanin" pitchFamily="2" charset="-78"/>
              </a:rPr>
              <a:t>.</a:t>
            </a:r>
          </a:p>
          <a:p>
            <a:pPr algn="just" rtl="1">
              <a:lnSpc>
                <a:spcPct val="150000"/>
              </a:lnSpc>
              <a:buFont typeface="Courier New" pitchFamily="49" charset="0"/>
              <a:buChar char="o"/>
              <a:defRPr/>
            </a:pPr>
            <a:endParaRPr lang="fa-IR" sz="2000" dirty="0">
              <a:solidFill>
                <a:schemeClr val="tx1">
                  <a:lumMod val="60000"/>
                  <a:lumOff val="40000"/>
                </a:schemeClr>
              </a:solidFill>
              <a:cs typeface="B Titr" pitchFamily="2" charset="-78"/>
            </a:endParaRPr>
          </a:p>
          <a:p>
            <a:pPr algn="r" rtl="1">
              <a:buFont typeface="Wingdings" pitchFamily="2" charset="2"/>
              <a:buNone/>
              <a:defRPr/>
            </a:pPr>
            <a:endParaRPr lang="fa-IR" sz="2400" b="1" dirty="0">
              <a:ea typeface="Times New Roman" pitchFamily="18" charset="0"/>
              <a:cs typeface="B Titr" pitchFamily="2" charset="-78"/>
            </a:endParaRPr>
          </a:p>
          <a:p>
            <a:pPr algn="r" rtl="1">
              <a:buFont typeface="Wingdings" pitchFamily="2" charset="2"/>
              <a:buNone/>
              <a:defRPr/>
            </a:pPr>
            <a:endParaRPr lang="fa-IR" sz="2400" b="1" dirty="0">
              <a:ea typeface="Times New Roman" pitchFamily="18" charset="0"/>
              <a:cs typeface="B Titr" pitchFamily="2" charset="-78"/>
            </a:endParaRPr>
          </a:p>
        </p:txBody>
      </p:sp>
      <p:sp>
        <p:nvSpPr>
          <p:cNvPr id="6" name="Rectangle 5"/>
          <p:cNvSpPr/>
          <p:nvPr/>
        </p:nvSpPr>
        <p:spPr>
          <a:xfrm>
            <a:off x="381000" y="6273802"/>
            <a:ext cx="6096000" cy="369332"/>
          </a:xfrm>
          <a:prstGeom prst="rect">
            <a:avLst/>
          </a:prstGeom>
        </p:spPr>
        <p:txBody>
          <a:bodyPr wrap="square">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نگارش و مکاتبات اداری</a:t>
            </a:r>
            <a:endParaRPr lang="en-US" kern="0" dirty="0">
              <a:solidFill>
                <a:srgbClr val="7030A0"/>
              </a:solidFill>
              <a:latin typeface="Arial"/>
              <a:cs typeface="B Titr" pitchFamily="2" charset="-78"/>
            </a:endParaRPr>
          </a:p>
        </p:txBody>
      </p:sp>
      <p:pic>
        <p:nvPicPr>
          <p:cNvPr id="23557"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pic>
        <p:nvPicPr>
          <p:cNvPr id="7" name="Picture 6"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50</a:t>
            </a:fld>
            <a:endParaRPr lang="en-US"/>
          </a:p>
        </p:txBody>
      </p:sp>
      <p:pic>
        <p:nvPicPr>
          <p:cNvPr id="5" name="Picture 4"/>
          <p:cNvPicPr>
            <a:picLocks noChangeAspect="1"/>
          </p:cNvPicPr>
          <p:nvPr/>
        </p:nvPicPr>
        <p:blipFill>
          <a:blip r:embed="rId2" cstate="print"/>
          <a:stretch>
            <a:fillRect/>
          </a:stretch>
        </p:blipFill>
        <p:spPr>
          <a:xfrm>
            <a:off x="-566738" y="1243012"/>
            <a:ext cx="10277475" cy="4371975"/>
          </a:xfrm>
          <a:prstGeom prst="rect">
            <a:avLst/>
          </a:prstGeom>
        </p:spPr>
      </p:pic>
      <p:sp>
        <p:nvSpPr>
          <p:cNvPr id="6" name="Rectangle 5"/>
          <p:cNvSpPr/>
          <p:nvPr/>
        </p:nvSpPr>
        <p:spPr>
          <a:xfrm>
            <a:off x="0" y="2743200"/>
            <a:ext cx="4953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پس از ارسال پیش نویس چنانچه متوجه شدید اشتباهی در آن داشته اید به قسمت پیش نویس های ارسالی خود مراجعه کنید درصورتیکه گیرنده پیش نویس هنوز آن را مشاهده نکرده باشد میتوانید با کلیک بر روی سه نقطه مقابل و انتخاب گزینه ویرایش گیرندگان ، گیرنده پیش نویس را تغییر دهید. گیرنده قبلی را با علامت ضرب حذف و فرد جدید را انتخاب کنید.مثلا اگر اشتباه تایپی دارید میتوانید با حذف فرد قبلی، خودتان را انتخاب و ثبت کنید و از قسمت پیش نویس های دریافتی ان پیش نویس را ارجاع و قبل از ثبت تغییرات لازم را انجام و ذخیره و ثبت کنید. </a:t>
            </a:r>
            <a:endParaRPr lang="en-US" sz="1600" dirty="0"/>
          </a:p>
        </p:txBody>
      </p:sp>
      <p:cxnSp>
        <p:nvCxnSpPr>
          <p:cNvPr id="8" name="Straight Arrow Connector 7"/>
          <p:cNvCxnSpPr>
            <a:stCxn id="6" idx="3"/>
          </p:cNvCxnSpPr>
          <p:nvPr/>
        </p:nvCxnSpPr>
        <p:spPr>
          <a:xfrm>
            <a:off x="4953000" y="4114800"/>
            <a:ext cx="24384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62600" y="2590800"/>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37609786"/>
      </p:ext>
    </p:extLst>
  </p:cSld>
  <p:clrMapOvr>
    <a:masterClrMapping/>
  </p:clrMapOvr>
  <p:transition spd="med">
    <p:wheel spokes="2"/>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51</a:t>
            </a:fld>
            <a:endParaRPr lang="en-US"/>
          </a:p>
        </p:txBody>
      </p:sp>
      <p:pic>
        <p:nvPicPr>
          <p:cNvPr id="4" name="Picture 3"/>
          <p:cNvPicPr>
            <a:picLocks noChangeAspect="1"/>
          </p:cNvPicPr>
          <p:nvPr/>
        </p:nvPicPr>
        <p:blipFill>
          <a:blip r:embed="rId2" cstate="print"/>
          <a:stretch>
            <a:fillRect/>
          </a:stretch>
        </p:blipFill>
        <p:spPr>
          <a:xfrm>
            <a:off x="-3505200" y="-1114425"/>
            <a:ext cx="14173200" cy="7972425"/>
          </a:xfrm>
          <a:prstGeom prst="rect">
            <a:avLst/>
          </a:prstGeom>
        </p:spPr>
      </p:pic>
      <p:sp>
        <p:nvSpPr>
          <p:cNvPr id="5" name="Down Arrow 4"/>
          <p:cNvSpPr/>
          <p:nvPr/>
        </p:nvSpPr>
        <p:spPr>
          <a:xfrm>
            <a:off x="8763000" y="-152401"/>
            <a:ext cx="381000" cy="5939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26383612"/>
      </p:ext>
    </p:extLst>
  </p:cSld>
  <p:clrMapOvr>
    <a:masterClrMapping/>
  </p:clrMapOvr>
  <p:transition spd="med">
    <p:wheel spokes="2"/>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52</a:t>
            </a:fld>
            <a:endParaRPr lang="en-US"/>
          </a:p>
        </p:txBody>
      </p:sp>
      <p:pic>
        <p:nvPicPr>
          <p:cNvPr id="4" name="Picture 3"/>
          <p:cNvPicPr>
            <a:picLocks noChangeAspect="1"/>
          </p:cNvPicPr>
          <p:nvPr/>
        </p:nvPicPr>
        <p:blipFill>
          <a:blip r:embed="rId2" cstate="print"/>
          <a:stretch>
            <a:fillRect/>
          </a:stretch>
        </p:blipFill>
        <p:spPr>
          <a:xfrm>
            <a:off x="-3505200" y="-1114425"/>
            <a:ext cx="14173200" cy="7972425"/>
          </a:xfrm>
          <a:prstGeom prst="rect">
            <a:avLst/>
          </a:prstGeom>
        </p:spPr>
      </p:pic>
      <p:sp>
        <p:nvSpPr>
          <p:cNvPr id="6" name="Right Arrow 5"/>
          <p:cNvSpPr/>
          <p:nvPr/>
        </p:nvSpPr>
        <p:spPr>
          <a:xfrm>
            <a:off x="-1524000" y="3600450"/>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30052937"/>
      </p:ext>
    </p:extLst>
  </p:cSld>
  <p:clrMapOvr>
    <a:masterClrMapping/>
  </p:clrMapOvr>
  <p:transition spd="med">
    <p:wheel spokes="2"/>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53</a:t>
            </a:fld>
            <a:endParaRPr lang="en-US"/>
          </a:p>
        </p:txBody>
      </p:sp>
      <p:pic>
        <p:nvPicPr>
          <p:cNvPr id="4" name="Picture 3"/>
          <p:cNvPicPr>
            <a:picLocks noChangeAspect="1"/>
          </p:cNvPicPr>
          <p:nvPr/>
        </p:nvPicPr>
        <p:blipFill>
          <a:blip r:embed="rId2" cstate="print"/>
          <a:stretch>
            <a:fillRect/>
          </a:stretch>
        </p:blipFill>
        <p:spPr>
          <a:xfrm>
            <a:off x="-3505200" y="-1114425"/>
            <a:ext cx="14173200" cy="7972425"/>
          </a:xfrm>
          <a:prstGeom prst="rect">
            <a:avLst/>
          </a:prstGeom>
        </p:spPr>
      </p:pic>
      <p:sp>
        <p:nvSpPr>
          <p:cNvPr id="5" name="Down Arrow 4"/>
          <p:cNvSpPr/>
          <p:nvPr/>
        </p:nvSpPr>
        <p:spPr>
          <a:xfrm>
            <a:off x="762000" y="3962400"/>
            <a:ext cx="3322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24450998"/>
      </p:ext>
    </p:extLst>
  </p:cSld>
  <p:clrMapOvr>
    <a:masterClrMapping/>
  </p:clrMapOvr>
  <p:transition spd="med">
    <p:wheel spokes="2"/>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54</a:t>
            </a:fld>
            <a:endParaRPr lang="en-US"/>
          </a:p>
        </p:txBody>
      </p:sp>
      <p:pic>
        <p:nvPicPr>
          <p:cNvPr id="4" name="Picture 3"/>
          <p:cNvPicPr>
            <a:picLocks noChangeAspect="1"/>
          </p:cNvPicPr>
          <p:nvPr/>
        </p:nvPicPr>
        <p:blipFill>
          <a:blip r:embed="rId2" cstate="print"/>
          <a:stretch>
            <a:fillRect/>
          </a:stretch>
        </p:blipFill>
        <p:spPr>
          <a:xfrm>
            <a:off x="-3505200" y="-1114425"/>
            <a:ext cx="14173200" cy="7972425"/>
          </a:xfrm>
          <a:prstGeom prst="rect">
            <a:avLst/>
          </a:prstGeom>
        </p:spPr>
      </p:pic>
      <p:sp>
        <p:nvSpPr>
          <p:cNvPr id="5" name="Right Arrow 4"/>
          <p:cNvSpPr/>
          <p:nvPr/>
        </p:nvSpPr>
        <p:spPr>
          <a:xfrm>
            <a:off x="6664071" y="1990725"/>
            <a:ext cx="97840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0183368" y="3886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58205204"/>
      </p:ext>
    </p:extLst>
  </p:cSld>
  <p:clrMapOvr>
    <a:masterClrMapping/>
  </p:clrMapOvr>
  <p:transition spd="med">
    <p:wheel spokes="2"/>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55</a:t>
            </a:fld>
            <a:endParaRPr lang="en-US"/>
          </a:p>
        </p:txBody>
      </p:sp>
      <p:pic>
        <p:nvPicPr>
          <p:cNvPr id="4" name="Picture 3"/>
          <p:cNvPicPr>
            <a:picLocks noChangeAspect="1"/>
          </p:cNvPicPr>
          <p:nvPr/>
        </p:nvPicPr>
        <p:blipFill>
          <a:blip r:embed="rId2" cstate="print"/>
          <a:stretch>
            <a:fillRect/>
          </a:stretch>
        </p:blipFill>
        <p:spPr>
          <a:xfrm>
            <a:off x="-3657600" y="-1200150"/>
            <a:ext cx="14325600" cy="8058150"/>
          </a:xfrm>
          <a:prstGeom prst="rect">
            <a:avLst/>
          </a:prstGeom>
        </p:spPr>
      </p:pic>
      <p:sp>
        <p:nvSpPr>
          <p:cNvPr id="5" name="Down Arrow 4"/>
          <p:cNvSpPr/>
          <p:nvPr/>
        </p:nvSpPr>
        <p:spPr>
          <a:xfrm>
            <a:off x="3262884" y="4038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61975" y="4800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0208793"/>
      </p:ext>
    </p:extLst>
  </p:cSld>
  <p:clrMapOvr>
    <a:masterClrMapping/>
  </p:clrMapOvr>
  <p:transition spd="med">
    <p:wheel spokes="2"/>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56</a:t>
            </a:fld>
            <a:endParaRPr lang="en-US"/>
          </a:p>
        </p:txBody>
      </p:sp>
      <p:sp>
        <p:nvSpPr>
          <p:cNvPr id="4" name="Oval 3"/>
          <p:cNvSpPr/>
          <p:nvPr/>
        </p:nvSpPr>
        <p:spPr>
          <a:xfrm>
            <a:off x="7162800" y="2286000"/>
            <a:ext cx="1447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متقاضی</a:t>
            </a:r>
            <a:endParaRPr lang="en-US" dirty="0"/>
          </a:p>
        </p:txBody>
      </p:sp>
      <p:sp>
        <p:nvSpPr>
          <p:cNvPr id="5" name="Left Arrow 4"/>
          <p:cNvSpPr/>
          <p:nvPr/>
        </p:nvSpPr>
        <p:spPr>
          <a:xfrm>
            <a:off x="5519592" y="2360676"/>
            <a:ext cx="1595437" cy="6995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انتخاب گیرنده و ثبت درخواست</a:t>
            </a:r>
            <a:endParaRPr lang="en-US" sz="1200" dirty="0"/>
          </a:p>
        </p:txBody>
      </p:sp>
      <p:sp>
        <p:nvSpPr>
          <p:cNvPr id="6" name="Rectangle 5"/>
          <p:cNvSpPr/>
          <p:nvPr/>
        </p:nvSpPr>
        <p:spPr>
          <a:xfrm>
            <a:off x="4350542" y="2286000"/>
            <a:ext cx="121205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مسئول بخش یا واحد</a:t>
            </a:r>
            <a:endParaRPr lang="en-US" dirty="0"/>
          </a:p>
        </p:txBody>
      </p:sp>
      <p:sp>
        <p:nvSpPr>
          <p:cNvPr id="7" name="Left Arrow 6"/>
          <p:cNvSpPr/>
          <p:nvPr/>
        </p:nvSpPr>
        <p:spPr>
          <a:xfrm>
            <a:off x="2383773" y="2500884"/>
            <a:ext cx="196676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تایید و ارسال به</a:t>
            </a:r>
            <a:endParaRPr lang="en-US" dirty="0"/>
          </a:p>
        </p:txBody>
      </p:sp>
      <p:sp>
        <p:nvSpPr>
          <p:cNvPr id="8" name="Rectangle 7"/>
          <p:cNvSpPr/>
          <p:nvPr/>
        </p:nvSpPr>
        <p:spPr>
          <a:xfrm>
            <a:off x="954738" y="2286000"/>
            <a:ext cx="142903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مقام مافوق</a:t>
            </a:r>
            <a:endParaRPr lang="en-US" dirty="0"/>
          </a:p>
        </p:txBody>
      </p:sp>
      <p:sp>
        <p:nvSpPr>
          <p:cNvPr id="10" name="Curved Right Arrow 9"/>
          <p:cNvSpPr/>
          <p:nvPr/>
        </p:nvSpPr>
        <p:spPr>
          <a:xfrm>
            <a:off x="208930" y="3011424"/>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a:off x="940449" y="3696271"/>
            <a:ext cx="1952765"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تایید و ارسال</a:t>
            </a:r>
            <a:endParaRPr lang="en-US" sz="1600" dirty="0"/>
          </a:p>
        </p:txBody>
      </p:sp>
      <p:sp>
        <p:nvSpPr>
          <p:cNvPr id="12" name="Rectangle 11"/>
          <p:cNvSpPr/>
          <p:nvPr/>
        </p:nvSpPr>
        <p:spPr>
          <a:xfrm>
            <a:off x="2893215" y="3643883"/>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مسئول حضور و غیاب</a:t>
            </a:r>
            <a:endParaRPr lang="en-US" dirty="0"/>
          </a:p>
        </p:txBody>
      </p:sp>
      <p:sp>
        <p:nvSpPr>
          <p:cNvPr id="13" name="Oval 12"/>
          <p:cNvSpPr/>
          <p:nvPr/>
        </p:nvSpPr>
        <p:spPr>
          <a:xfrm>
            <a:off x="5676900" y="3675284"/>
            <a:ext cx="2133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ثبت نهایی مرخصی روزانه یا ساعتی</a:t>
            </a:r>
            <a:endParaRPr lang="en-US" dirty="0"/>
          </a:p>
        </p:txBody>
      </p:sp>
      <p:sp>
        <p:nvSpPr>
          <p:cNvPr id="14" name="Right Arrow 13"/>
          <p:cNvSpPr/>
          <p:nvPr/>
        </p:nvSpPr>
        <p:spPr>
          <a:xfrm>
            <a:off x="4350542" y="3827113"/>
            <a:ext cx="1385887" cy="610743"/>
          </a:xfrm>
          <a:prstGeom prst="rightArrow">
            <a:avLst>
              <a:gd name="adj1" fmla="val 3231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در صورت تایید نهایی</a:t>
            </a:r>
            <a:endParaRPr lang="en-US" sz="1200" dirty="0"/>
          </a:p>
        </p:txBody>
      </p:sp>
    </p:spTree>
    <p:extLst>
      <p:ext uri="{BB962C8B-B14F-4D97-AF65-F5344CB8AC3E}">
        <p14:creationId xmlns:p14="http://schemas.microsoft.com/office/powerpoint/2010/main" xmlns="" val="2800021107"/>
      </p:ext>
    </p:extLst>
  </p:cSld>
  <p:clrMapOvr>
    <a:masterClrMapping/>
  </p:clrMapOvr>
  <p:transition spd="med">
    <p:wheel spokes="2"/>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05A85508-4C77-4819-83FC-1AEC5F7D82E2}" type="slidenum">
              <a:rPr lang="en-US" smtClean="0"/>
              <a:pPr>
                <a:defRPr/>
              </a:pPr>
              <a:t>57</a:t>
            </a:fld>
            <a:endParaRPr lang="en-US"/>
          </a:p>
        </p:txBody>
      </p:sp>
      <p:sp>
        <p:nvSpPr>
          <p:cNvPr id="4" name="Rectangle 3"/>
          <p:cNvSpPr/>
          <p:nvPr/>
        </p:nvSpPr>
        <p:spPr>
          <a:xfrm>
            <a:off x="685800" y="1295400"/>
            <a:ext cx="7772400" cy="4431983"/>
          </a:xfrm>
          <a:prstGeom prst="rect">
            <a:avLst/>
          </a:prstGeom>
        </p:spPr>
        <p:txBody>
          <a:bodyPr wrap="square">
            <a:spAutoFit/>
          </a:bodyPr>
          <a:lstStyle/>
          <a:p>
            <a:pPr algn="just" rtl="1"/>
            <a:r>
              <a:rPr lang="fa-IR" b="1" dirty="0" smtClean="0">
                <a:solidFill>
                  <a:srgbClr val="FF0000"/>
                </a:solidFill>
                <a:latin typeface="Bnazanin"/>
                <a:cs typeface="B Nazanin" pitchFamily="2" charset="-78"/>
              </a:rPr>
              <a:t>*</a:t>
            </a:r>
            <a:r>
              <a:rPr lang="fa-IR" sz="2400" b="1" dirty="0" smtClean="0">
                <a:solidFill>
                  <a:srgbClr val="FF0000"/>
                </a:solidFill>
                <a:latin typeface="Bnazanin"/>
                <a:cs typeface="B Nazanin" pitchFamily="2" charset="-78"/>
              </a:rPr>
              <a:t>از ثبت مرخصی استعلاجی در نرم افزار حضور و غیاب جدا" خودداری نمایید.</a:t>
            </a:r>
          </a:p>
          <a:p>
            <a:pPr algn="just" rtl="1"/>
            <a:r>
              <a:rPr lang="fa-IR" sz="2400" b="1" dirty="0" smtClean="0">
                <a:solidFill>
                  <a:srgbClr val="FF0000"/>
                </a:solidFill>
                <a:latin typeface="Bnazanin"/>
                <a:cs typeface="B Nazanin" pitchFamily="2" charset="-78"/>
              </a:rPr>
              <a:t>مسئول هر واحد، بخش و مدیر قسمت بصورت روزانه از طریق کنترل یادآوری های شخصی و از قسمت پرسنلی یا حضور و غیاب نسبت به کنترل درخواست های مرخصی روزانه و ساعتی پرسنل تحت پوشش خود اقدام نمایند. </a:t>
            </a:r>
            <a:endParaRPr lang="fa-IR" sz="2400" b="1" dirty="0">
              <a:solidFill>
                <a:srgbClr val="FF0000"/>
              </a:solidFill>
              <a:latin typeface="Bnazanin"/>
              <a:cs typeface="B Nazanin" pitchFamily="2" charset="-78"/>
            </a:endParaRPr>
          </a:p>
          <a:p>
            <a:pPr algn="just" rtl="1"/>
            <a:r>
              <a:rPr lang="fa-IR" sz="2400" b="1" dirty="0" smtClean="0">
                <a:solidFill>
                  <a:srgbClr val="FF0000"/>
                </a:solidFill>
                <a:latin typeface="Bnazanin"/>
                <a:cs typeface="B Nazanin" pitchFamily="2" charset="-78"/>
              </a:rPr>
              <a:t> </a:t>
            </a:r>
            <a:r>
              <a:rPr lang="fa-IR" sz="2400" b="1" dirty="0" smtClean="0">
                <a:latin typeface="Bnazanin"/>
                <a:cs typeface="B Nazanin" pitchFamily="2" charset="-78"/>
              </a:rPr>
              <a:t> </a:t>
            </a:r>
          </a:p>
          <a:p>
            <a:pPr algn="just" rtl="1"/>
            <a:r>
              <a:rPr lang="fa-IR" sz="2400" b="1" dirty="0" smtClean="0">
                <a:solidFill>
                  <a:srgbClr val="FF0000"/>
                </a:solidFill>
                <a:latin typeface="Bnazanin"/>
                <a:cs typeface="B Nazanin" pitchFamily="2" charset="-78"/>
              </a:rPr>
              <a:t>* در صورتیکه فرد مرخصی روزانه و ساعتی خود را ثبت ننمایدو یا مسئول مربوطه تایید و ارسال به مرحله بعد نکند و مرخصی ثبت نهایی نشود آن شیفت کاری بصورت اتوماتیک توسط سیستم بعنوان غیبت برای پرسنل ثبت می </a:t>
            </a:r>
            <a:r>
              <a:rPr lang="fa-IR" sz="2000" b="1" dirty="0" smtClean="0">
                <a:solidFill>
                  <a:srgbClr val="FF0000"/>
                </a:solidFill>
                <a:latin typeface="Bnazanin"/>
                <a:cs typeface="B Nazanin" pitchFamily="2" charset="-78"/>
              </a:rPr>
              <a:t>شود.</a:t>
            </a:r>
          </a:p>
          <a:p>
            <a:pPr algn="r" rtl="1"/>
            <a:r>
              <a:rPr lang="fa-IR" sz="2000" b="1" dirty="0" smtClean="0">
                <a:solidFill>
                  <a:srgbClr val="FF0000"/>
                </a:solidFill>
                <a:latin typeface="Bnazanin"/>
                <a:cs typeface="B Nazanin" pitchFamily="2" charset="-78"/>
              </a:rPr>
              <a:t>*از ثبت مرخصی برای روز بعد از شبکاری (بصورت پیوسته) خودداری نمایید.</a:t>
            </a:r>
            <a:endParaRPr lang="fa-IR" sz="2000" b="1" dirty="0">
              <a:latin typeface="Bnazanin"/>
              <a:cs typeface="B Nazanin" pitchFamily="2" charset="-78"/>
            </a:endParaRPr>
          </a:p>
        </p:txBody>
      </p:sp>
    </p:spTree>
    <p:extLst>
      <p:ext uri="{BB962C8B-B14F-4D97-AF65-F5344CB8AC3E}">
        <p14:creationId xmlns:p14="http://schemas.microsoft.com/office/powerpoint/2010/main" xmlns="" val="542654128"/>
      </p:ext>
    </p:extLst>
  </p:cSld>
  <p:clrMapOvr>
    <a:masterClrMapping/>
  </p:clrMapOvr>
  <p:transition spd="med">
    <p:wheel spokes="2"/>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52072261524909085376.jpe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95536" y="908722"/>
            <a:ext cx="8064896" cy="2246769"/>
          </a:xfrm>
          <a:prstGeom prst="rect">
            <a:avLst/>
          </a:prstGeom>
          <a:ln>
            <a:noFill/>
          </a:ln>
          <a:effectLst>
            <a:glow rad="63500">
              <a:schemeClr val="accent1">
                <a:satMod val="175000"/>
                <a:alpha val="40000"/>
              </a:schemeClr>
            </a:glo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1200"/>
              </a:spcBef>
              <a:spcAft>
                <a:spcPts val="1200"/>
              </a:spcAft>
              <a:defRPr/>
            </a:pPr>
            <a:r>
              <a:rPr lang="fa-IR" sz="6000" b="1" spc="50" dirty="0" smtClean="0">
                <a:ln w="11430"/>
                <a:solidFill>
                  <a:srgbClr val="0000CC"/>
                </a:solidFill>
                <a:effectLst>
                  <a:outerShdw blurRad="76200" dist="50800" dir="5400000" algn="tl" rotWithShape="0">
                    <a:srgbClr val="000000">
                      <a:alpha val="65000"/>
                    </a:srgbClr>
                  </a:outerShdw>
                </a:effectLst>
                <a:latin typeface="Simplified Arabic" pitchFamily="18" charset="-78"/>
                <a:cs typeface="B Titr" pitchFamily="2" charset="-78"/>
              </a:rPr>
              <a:t>موفق باشید</a:t>
            </a:r>
            <a:endParaRPr lang="fa-IR" sz="6000" b="1" spc="50" dirty="0">
              <a:ln w="11430"/>
              <a:solidFill>
                <a:srgbClr val="0000CC"/>
              </a:solidFill>
              <a:effectLst>
                <a:outerShdw blurRad="76200" dist="50800" dir="5400000" algn="tl" rotWithShape="0">
                  <a:srgbClr val="000000">
                    <a:alpha val="65000"/>
                  </a:srgbClr>
                </a:outerShdw>
              </a:effectLst>
              <a:latin typeface="Simplified Arabic" pitchFamily="18" charset="-78"/>
              <a:cs typeface="B Titr" pitchFamily="2" charset="-78"/>
            </a:endParaRPr>
          </a:p>
          <a:p>
            <a:pPr algn="ctr">
              <a:spcBef>
                <a:spcPts val="1200"/>
              </a:spcBef>
              <a:spcAft>
                <a:spcPts val="1200"/>
              </a:spcAft>
              <a:defRPr/>
            </a:pPr>
            <a:r>
              <a:rPr lang="fa-IR" sz="6000" b="1" spc="50" dirty="0" smtClean="0">
                <a:ln w="11430"/>
                <a:solidFill>
                  <a:srgbClr val="0000CC"/>
                </a:solidFill>
                <a:effectLst>
                  <a:outerShdw blurRad="76200" dist="50800" dir="5400000" algn="tl" rotWithShape="0">
                    <a:srgbClr val="000000">
                      <a:alpha val="65000"/>
                    </a:srgbClr>
                  </a:outerShdw>
                </a:effectLst>
                <a:latin typeface="Simplified Arabic" pitchFamily="18" charset="-78"/>
                <a:cs typeface="B Titr" pitchFamily="2" charset="-78"/>
              </a:rPr>
              <a:t>1403</a:t>
            </a:r>
            <a:endParaRPr lang="fa-IR" sz="6000" b="1" spc="50" dirty="0">
              <a:ln w="11430"/>
              <a:solidFill>
                <a:srgbClr val="0000CC"/>
              </a:solidFill>
              <a:effectLst>
                <a:outerShdw blurRad="76200" dist="50800" dir="5400000" algn="tl" rotWithShape="0">
                  <a:srgbClr val="000000">
                    <a:alpha val="65000"/>
                  </a:srgbClr>
                </a:outerShdw>
              </a:effectLst>
              <a:latin typeface="Simplified Arabic" pitchFamily="18" charset="-78"/>
              <a:cs typeface="B Titr" pitchFamily="2" charset="-78"/>
            </a:endParaRPr>
          </a:p>
        </p:txBody>
      </p:sp>
      <p:sp>
        <p:nvSpPr>
          <p:cNvPr id="4" name="Slide Number Placeholder 3"/>
          <p:cNvSpPr>
            <a:spLocks noGrp="1"/>
          </p:cNvSpPr>
          <p:nvPr>
            <p:ph type="sldNum" sz="quarter" idx="12"/>
          </p:nvPr>
        </p:nvSpPr>
        <p:spPr/>
        <p:txBody>
          <a:bodyPr/>
          <a:lstStyle/>
          <a:p>
            <a:pPr>
              <a:defRPr/>
            </a:pPr>
            <a:fld id="{F06E64B2-30B2-4B49-B3E0-F1A7F3F6A45B}" type="slidenum">
              <a:rPr lang="en-US" smtClean="0"/>
              <a:pPr>
                <a:defRPr/>
              </a:pPr>
              <a:t>58</a:t>
            </a:fld>
            <a:endParaRPr lang="en-US"/>
          </a:p>
        </p:txBody>
      </p:sp>
    </p:spTree>
    <p:extLst>
      <p:ext uri="{BB962C8B-B14F-4D97-AF65-F5344CB8AC3E}">
        <p14:creationId xmlns:p14="http://schemas.microsoft.com/office/powerpoint/2010/main" xmlns="" val="568375445"/>
      </p:ext>
    </p:extLst>
  </p:cSld>
  <p:clrMapOvr>
    <a:masterClrMapping/>
  </p:clrMapOvr>
  <p:transition spd="med">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rtl="1">
              <a:defRPr/>
            </a:pPr>
            <a:r>
              <a:rPr lang="fa-IR" sz="2400" dirty="0">
                <a:solidFill>
                  <a:schemeClr val="accent5">
                    <a:lumMod val="75000"/>
                  </a:schemeClr>
                </a:solidFill>
                <a:cs typeface="B Titr" pitchFamily="2" charset="-78"/>
              </a:rPr>
              <a:t>ویژگیهای یک نوشته خوب</a:t>
            </a:r>
            <a:endParaRPr lang="en-US" sz="2400" dirty="0">
              <a:solidFill>
                <a:schemeClr val="accent5">
                  <a:lumMod val="75000"/>
                </a:schemeClr>
              </a:solidFill>
              <a:cs typeface="B Titr" pitchFamily="2" charset="-78"/>
            </a:endParaRPr>
          </a:p>
        </p:txBody>
      </p:sp>
      <p:sp>
        <p:nvSpPr>
          <p:cNvPr id="54275" name="Content Placeholder 2"/>
          <p:cNvSpPr>
            <a:spLocks noGrp="1"/>
          </p:cNvSpPr>
          <p:nvPr>
            <p:ph idx="1"/>
          </p:nvPr>
        </p:nvSpPr>
        <p:spPr>
          <a:xfrm>
            <a:off x="533400" y="1066800"/>
            <a:ext cx="8229600" cy="5257800"/>
          </a:xfrm>
        </p:spPr>
        <p:txBody>
          <a:bodyPr/>
          <a:lstStyle/>
          <a:p>
            <a:pPr marL="0" indent="0" algn="just" rtl="1">
              <a:lnSpc>
                <a:spcPct val="150000"/>
              </a:lnSpc>
              <a:buNone/>
              <a:defRPr/>
            </a:pPr>
            <a:r>
              <a:rPr lang="fa-IR" sz="2400" b="1" dirty="0">
                <a:solidFill>
                  <a:srgbClr val="FF0000"/>
                </a:solidFill>
                <a:cs typeface="B Nazanin" pitchFamily="2" charset="-78"/>
              </a:rPr>
              <a:t>1- </a:t>
            </a:r>
            <a:r>
              <a:rPr lang="fa-IR" sz="2000" b="1" dirty="0">
                <a:solidFill>
                  <a:srgbClr val="FF0000"/>
                </a:solidFill>
                <a:cs typeface="B Nazanin" pitchFamily="2" charset="-78"/>
              </a:rPr>
              <a:t>ساده نویسی: </a:t>
            </a:r>
            <a:r>
              <a:rPr lang="fa-IR" sz="2000" b="1" dirty="0">
                <a:cs typeface="B Nazanin" pitchFamily="2" charset="-78"/>
              </a:rPr>
              <a:t>نوشته باید </a:t>
            </a:r>
            <a:r>
              <a:rPr lang="fa-IR" sz="2000" b="1" dirty="0" smtClean="0">
                <a:cs typeface="B Nazanin" pitchFamily="2" charset="-78"/>
              </a:rPr>
              <a:t>ساده، </a:t>
            </a:r>
            <a:r>
              <a:rPr lang="fa-IR" sz="2000" b="1" dirty="0">
                <a:cs typeface="B Nazanin" pitchFamily="2" charset="-78"/>
              </a:rPr>
              <a:t>روان و در عین حال شیوا </a:t>
            </a:r>
            <a:r>
              <a:rPr lang="fa-IR" sz="2000" b="1" dirty="0" smtClean="0">
                <a:cs typeface="B Nazanin" pitchFamily="2" charset="-78"/>
              </a:rPr>
              <a:t>و رسا </a:t>
            </a:r>
            <a:r>
              <a:rPr lang="fa-IR" sz="2000" b="1" dirty="0">
                <a:cs typeface="B Nazanin" pitchFamily="2" charset="-78"/>
              </a:rPr>
              <a:t>باشد.</a:t>
            </a:r>
          </a:p>
          <a:p>
            <a:pPr marL="0" indent="0" algn="just" rtl="1">
              <a:lnSpc>
                <a:spcPct val="150000"/>
              </a:lnSpc>
              <a:buNone/>
              <a:defRPr/>
            </a:pPr>
            <a:r>
              <a:rPr lang="fa-IR" sz="2000" b="1" dirty="0">
                <a:solidFill>
                  <a:srgbClr val="FF0000"/>
                </a:solidFill>
                <a:cs typeface="B Nazanin" pitchFamily="2" charset="-78"/>
              </a:rPr>
              <a:t>2-وحدت موضوع: </a:t>
            </a:r>
            <a:r>
              <a:rPr lang="fa-IR" sz="2000" b="1" dirty="0">
                <a:cs typeface="B Nazanin" pitchFamily="2" charset="-78"/>
              </a:rPr>
              <a:t>تناسب و ارتباط طبیعی معانی مورد بحث در نوشته با یکدیگر.</a:t>
            </a:r>
          </a:p>
          <a:p>
            <a:pPr marL="0" indent="0" algn="just" rtl="1">
              <a:lnSpc>
                <a:spcPct val="150000"/>
              </a:lnSpc>
              <a:buNone/>
              <a:defRPr/>
            </a:pPr>
            <a:r>
              <a:rPr lang="fa-IR" sz="2000" b="1" dirty="0">
                <a:solidFill>
                  <a:srgbClr val="FF0000"/>
                </a:solidFill>
                <a:cs typeface="B Nazanin" pitchFamily="2" charset="-78"/>
              </a:rPr>
              <a:t>3- رعایت اختصار: </a:t>
            </a:r>
            <a:r>
              <a:rPr lang="fa-IR" sz="2000" b="1" dirty="0">
                <a:cs typeface="B Nazanin" pitchFamily="2" charset="-78"/>
              </a:rPr>
              <a:t>نوشته باید تا حد امکان مختصر و مفید باشد.</a:t>
            </a:r>
          </a:p>
          <a:p>
            <a:pPr marL="0" indent="0" algn="just" rtl="1">
              <a:lnSpc>
                <a:spcPct val="150000"/>
              </a:lnSpc>
              <a:buNone/>
              <a:defRPr/>
            </a:pPr>
            <a:r>
              <a:rPr lang="fa-IR" sz="2000" b="1" dirty="0">
                <a:solidFill>
                  <a:srgbClr val="FF0000"/>
                </a:solidFill>
                <a:cs typeface="B Nazanin" pitchFamily="2" charset="-78"/>
              </a:rPr>
              <a:t>4- مقدمه کوتاه: </a:t>
            </a:r>
            <a:r>
              <a:rPr lang="fa-IR" sz="2000" b="1" dirty="0">
                <a:cs typeface="B Nazanin" pitchFamily="2" charset="-78"/>
              </a:rPr>
              <a:t>نوشته باید فاقد مقدمه </a:t>
            </a:r>
            <a:r>
              <a:rPr lang="fa-IR" sz="2000" b="1" dirty="0" smtClean="0">
                <a:cs typeface="B Nazanin" pitchFamily="2" charset="-78"/>
              </a:rPr>
              <a:t>چینی‌های </a:t>
            </a:r>
            <a:r>
              <a:rPr lang="fa-IR" sz="2000" b="1" dirty="0">
                <a:cs typeface="B Nazanin" pitchFamily="2" charset="-78"/>
              </a:rPr>
              <a:t>غیر ضروری باشد.</a:t>
            </a:r>
          </a:p>
          <a:p>
            <a:pPr marL="0" indent="0" algn="just" rtl="1">
              <a:lnSpc>
                <a:spcPct val="150000"/>
              </a:lnSpc>
              <a:buNone/>
              <a:defRPr/>
            </a:pPr>
            <a:r>
              <a:rPr lang="fa-IR" sz="2000" b="1" dirty="0">
                <a:solidFill>
                  <a:srgbClr val="FF0000"/>
                </a:solidFill>
                <a:cs typeface="B Nazanin" pitchFamily="2" charset="-78"/>
              </a:rPr>
              <a:t>5- املای کلمات </a:t>
            </a:r>
            <a:r>
              <a:rPr lang="fa-IR" sz="2000" b="1" dirty="0">
                <a:cs typeface="B Nazanin" pitchFamily="2" charset="-78"/>
              </a:rPr>
              <a:t>بصورت صحیح و درست باشد.</a:t>
            </a:r>
          </a:p>
          <a:p>
            <a:pPr marL="0" indent="0" algn="just" rtl="1">
              <a:lnSpc>
                <a:spcPct val="150000"/>
              </a:lnSpc>
              <a:buNone/>
              <a:defRPr/>
            </a:pPr>
            <a:r>
              <a:rPr lang="fa-IR" sz="2000" b="1" dirty="0">
                <a:solidFill>
                  <a:srgbClr val="FF0000"/>
                </a:solidFill>
                <a:cs typeface="B Nazanin" pitchFamily="2" charset="-78"/>
              </a:rPr>
              <a:t>6-رعایت نکات دستوری</a:t>
            </a:r>
            <a:r>
              <a:rPr lang="fa-IR" sz="2000" b="1" dirty="0">
                <a:cs typeface="B Nazanin" pitchFamily="2" charset="-78"/>
              </a:rPr>
              <a:t> </a:t>
            </a:r>
            <a:r>
              <a:rPr lang="fa-IR" sz="2000" b="1" dirty="0">
                <a:solidFill>
                  <a:srgbClr val="FF0000"/>
                </a:solidFill>
                <a:cs typeface="B Nazanin" pitchFamily="2" charset="-78"/>
              </a:rPr>
              <a:t>و نشانه گذاری در سرتاسر متن</a:t>
            </a:r>
          </a:p>
          <a:p>
            <a:pPr marL="0" indent="0" algn="just" rtl="1">
              <a:lnSpc>
                <a:spcPct val="150000"/>
              </a:lnSpc>
              <a:buNone/>
              <a:defRPr/>
            </a:pPr>
            <a:r>
              <a:rPr lang="fa-IR" sz="2000" b="1" dirty="0">
                <a:solidFill>
                  <a:srgbClr val="FF0000"/>
                </a:solidFill>
                <a:cs typeface="B Nazanin" pitchFamily="2" charset="-78"/>
              </a:rPr>
              <a:t>7- خوانا بودن خط</a:t>
            </a:r>
            <a:endParaRPr lang="fa-IR" sz="2000" b="1" dirty="0">
              <a:cs typeface="B Nazanin" pitchFamily="2" charset="-78"/>
            </a:endParaRPr>
          </a:p>
          <a:p>
            <a:pPr marL="0" indent="0" algn="just" rtl="1">
              <a:lnSpc>
                <a:spcPct val="150000"/>
              </a:lnSpc>
              <a:buNone/>
              <a:defRPr/>
            </a:pPr>
            <a:r>
              <a:rPr lang="fa-IR" sz="2000" b="1" dirty="0">
                <a:solidFill>
                  <a:srgbClr val="FF0000"/>
                </a:solidFill>
                <a:cs typeface="B Nazanin" pitchFamily="2" charset="-78"/>
              </a:rPr>
              <a:t>8- نظم </a:t>
            </a:r>
            <a:r>
              <a:rPr lang="fa-IR" sz="2000" b="1" dirty="0" smtClean="0">
                <a:solidFill>
                  <a:srgbClr val="FF0000"/>
                </a:solidFill>
                <a:cs typeface="B Nazanin" pitchFamily="2" charset="-78"/>
              </a:rPr>
              <a:t>و ترتیب</a:t>
            </a:r>
            <a:endParaRPr lang="fa-IR" sz="2000" b="1" dirty="0">
              <a:solidFill>
                <a:srgbClr val="FF0000"/>
              </a:solidFill>
              <a:cs typeface="B Nazanin" pitchFamily="2" charset="-78"/>
            </a:endParaRPr>
          </a:p>
          <a:p>
            <a:pPr marL="0" indent="0" algn="just" rtl="1">
              <a:lnSpc>
                <a:spcPct val="150000"/>
              </a:lnSpc>
              <a:buNone/>
              <a:defRPr/>
            </a:pPr>
            <a:r>
              <a:rPr lang="fa-IR" sz="2000" b="1" dirty="0">
                <a:solidFill>
                  <a:srgbClr val="FF0000"/>
                </a:solidFill>
                <a:cs typeface="B Nazanin" pitchFamily="2" charset="-78"/>
              </a:rPr>
              <a:t>9- هر مطلبی در بند جداگانه آورده </a:t>
            </a:r>
            <a:r>
              <a:rPr lang="fa-IR" sz="2000" b="1" dirty="0" smtClean="0">
                <a:solidFill>
                  <a:srgbClr val="FF0000"/>
                </a:solidFill>
                <a:cs typeface="B Nazanin" pitchFamily="2" charset="-78"/>
              </a:rPr>
              <a:t>شود.</a:t>
            </a:r>
            <a:endParaRPr lang="fa-IR" sz="2000" b="1" dirty="0">
              <a:solidFill>
                <a:srgbClr val="FF0000"/>
              </a:solidFill>
              <a:cs typeface="B Nazanin" pitchFamily="2" charset="-78"/>
            </a:endParaRPr>
          </a:p>
          <a:p>
            <a:pPr marL="0" indent="0" algn="just" rtl="1">
              <a:lnSpc>
                <a:spcPct val="150000"/>
              </a:lnSpc>
              <a:buNone/>
              <a:defRPr/>
            </a:pPr>
            <a:r>
              <a:rPr lang="fa-IR" sz="2000" b="1" dirty="0">
                <a:solidFill>
                  <a:srgbClr val="FF0000"/>
                </a:solidFill>
                <a:cs typeface="B Nazanin" pitchFamily="2" charset="-78"/>
              </a:rPr>
              <a:t>10- توجه به مخاطب: </a:t>
            </a:r>
            <a:r>
              <a:rPr lang="fa-IR" sz="2000" b="1" dirty="0">
                <a:cs typeface="B Nazanin" pitchFamily="2" charset="-78"/>
              </a:rPr>
              <a:t>نوشته باید متناسب با درک و فهم و سواد خواننده </a:t>
            </a:r>
            <a:r>
              <a:rPr lang="fa-IR" sz="2000" b="1" dirty="0" smtClean="0">
                <a:cs typeface="B Nazanin" pitchFamily="2" charset="-78"/>
              </a:rPr>
              <a:t>باشد.</a:t>
            </a:r>
            <a:endParaRPr lang="en-US" sz="2000" b="1" dirty="0">
              <a:cs typeface="B Nazanin" pitchFamily="2" charset="-78"/>
            </a:endParaRPr>
          </a:p>
          <a:p>
            <a:pPr algn="just" rtl="1">
              <a:buFont typeface="Wingdings" pitchFamily="2" charset="2"/>
              <a:buNone/>
              <a:defRPr/>
            </a:pPr>
            <a:endParaRPr lang="en-US" sz="2800" dirty="0">
              <a:cs typeface="B Titr" pitchFamily="2" charset="-78"/>
            </a:endParaRPr>
          </a:p>
          <a:p>
            <a:pPr algn="just" rtl="1">
              <a:buFont typeface="Wingdings" pitchFamily="2" charset="2"/>
              <a:buNone/>
              <a:defRPr/>
            </a:pPr>
            <a:endParaRPr lang="fa-IR" sz="2800" dirty="0">
              <a:cs typeface="B Titr" pitchFamily="2" charset="-78"/>
            </a:endParaRPr>
          </a:p>
          <a:p>
            <a:pPr algn="r" rtl="1">
              <a:buFont typeface="Wingdings" pitchFamily="2" charset="2"/>
              <a:buNone/>
              <a:defRPr/>
            </a:pPr>
            <a:endParaRPr lang="fa-IR" sz="2400" b="1" dirty="0">
              <a:cs typeface="B Titr" pitchFamily="2" charset="-78"/>
            </a:endParaRPr>
          </a:p>
          <a:p>
            <a:pPr algn="r" rtl="1">
              <a:buFont typeface="Wingdings" pitchFamily="2" charset="2"/>
              <a:buNone/>
              <a:defRPr/>
            </a:pPr>
            <a:endParaRPr lang="fa-IR" sz="2400" b="1" dirty="0">
              <a:cs typeface="B Titr" pitchFamily="2" charset="-78"/>
            </a:endParaRPr>
          </a:p>
        </p:txBody>
      </p:sp>
      <p:sp>
        <p:nvSpPr>
          <p:cNvPr id="5" name="Rectangle 4"/>
          <p:cNvSpPr/>
          <p:nvPr/>
        </p:nvSpPr>
        <p:spPr>
          <a:xfrm>
            <a:off x="381000" y="6458468"/>
            <a:ext cx="7239000" cy="369332"/>
          </a:xfrm>
          <a:prstGeom prst="rect">
            <a:avLst/>
          </a:prstGeom>
        </p:spPr>
        <p:txBody>
          <a:bodyPr>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نگارش </a:t>
            </a:r>
            <a:r>
              <a:rPr lang="fa-IR" kern="0" dirty="0" smtClean="0">
                <a:solidFill>
                  <a:srgbClr val="7030A0"/>
                </a:solidFill>
                <a:latin typeface="Arial"/>
                <a:cs typeface="B Titr" pitchFamily="2" charset="-78"/>
              </a:rPr>
              <a:t>و مکاتبات </a:t>
            </a:r>
            <a:r>
              <a:rPr lang="fa-IR" kern="0" dirty="0">
                <a:solidFill>
                  <a:srgbClr val="7030A0"/>
                </a:solidFill>
                <a:latin typeface="Arial"/>
                <a:cs typeface="B Titr" pitchFamily="2" charset="-78"/>
              </a:rPr>
              <a:t>اداری</a:t>
            </a:r>
            <a:endParaRPr lang="en-US" kern="0" dirty="0">
              <a:solidFill>
                <a:srgbClr val="7030A0"/>
              </a:solidFill>
              <a:latin typeface="Arial"/>
              <a:cs typeface="B Titr" pitchFamily="2" charset="-78"/>
            </a:endParaRPr>
          </a:p>
        </p:txBody>
      </p:sp>
      <p:pic>
        <p:nvPicPr>
          <p:cNvPr id="20485"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pic>
        <p:nvPicPr>
          <p:cNvPr id="6" name="Picture 5"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96977" y="457202"/>
            <a:ext cx="4213225" cy="487363"/>
          </a:xfrm>
        </p:spPr>
        <p:txBody>
          <a:bodyPr/>
          <a:lstStyle/>
          <a:p>
            <a:pPr rtl="1">
              <a:defRPr/>
            </a:pPr>
            <a:r>
              <a:rPr lang="fa-IR" sz="2400" dirty="0">
                <a:solidFill>
                  <a:schemeClr val="accent5">
                    <a:lumMod val="75000"/>
                  </a:schemeClr>
                </a:solidFill>
                <a:cs typeface="B Titr" pitchFamily="2" charset="-78"/>
              </a:rPr>
              <a:t>برای نگارش چه باید کرد؟</a:t>
            </a:r>
            <a:endParaRPr lang="en-US" sz="2400" dirty="0">
              <a:cs typeface="B Titr" pitchFamily="2" charset="-78"/>
            </a:endParaRPr>
          </a:p>
        </p:txBody>
      </p:sp>
      <p:sp>
        <p:nvSpPr>
          <p:cNvPr id="54275" name="Content Placeholder 2"/>
          <p:cNvSpPr>
            <a:spLocks noGrp="1"/>
          </p:cNvSpPr>
          <p:nvPr>
            <p:ph idx="1"/>
          </p:nvPr>
        </p:nvSpPr>
        <p:spPr>
          <a:xfrm>
            <a:off x="381000" y="1143000"/>
            <a:ext cx="8534400" cy="4953000"/>
          </a:xfrm>
        </p:spPr>
        <p:txBody>
          <a:bodyPr/>
          <a:lstStyle/>
          <a:p>
            <a:pPr marL="355600" indent="-241300" algn="r" rtl="1">
              <a:spcAft>
                <a:spcPts val="0"/>
              </a:spcAft>
              <a:buFont typeface="Wingdings" pitchFamily="2" charset="2"/>
              <a:buChar char="§"/>
              <a:defRPr/>
            </a:pPr>
            <a:r>
              <a:rPr lang="fa-IR" sz="2000" b="1" dirty="0">
                <a:solidFill>
                  <a:srgbClr val="FF0000"/>
                </a:solidFill>
                <a:ea typeface="Times New Roman" pitchFamily="18" charset="0"/>
                <a:cs typeface="B Nazanin" pitchFamily="2" charset="-78"/>
              </a:rPr>
              <a:t>خواندن: </a:t>
            </a:r>
            <a:r>
              <a:rPr lang="fa-IR" sz="2000" b="1" dirty="0">
                <a:ea typeface="Times New Roman" pitchFamily="18" charset="0"/>
                <a:cs typeface="B Nazanin" pitchFamily="2" charset="-78"/>
              </a:rPr>
              <a:t>بهترین و موثرترین وسیله کسب مهارت در نوشتن </a:t>
            </a:r>
            <a:r>
              <a:rPr lang="fa-IR" sz="2000" b="1" dirty="0" smtClean="0">
                <a:ea typeface="Times New Roman" pitchFamily="18" charset="0"/>
                <a:cs typeface="B Nazanin" pitchFamily="2" charset="-78"/>
              </a:rPr>
              <a:t>می‌باشد</a:t>
            </a:r>
            <a:r>
              <a:rPr lang="fa-IR" sz="2000" b="1" dirty="0">
                <a:ea typeface="Times New Roman" pitchFamily="18" charset="0"/>
                <a:cs typeface="B Nazanin" pitchFamily="2" charset="-78"/>
              </a:rPr>
              <a:t>.</a:t>
            </a:r>
          </a:p>
          <a:p>
            <a:pPr marL="355600" indent="-241300" algn="r" rtl="1">
              <a:spcAft>
                <a:spcPts val="0"/>
              </a:spcAft>
              <a:buFont typeface="Wingdings" pitchFamily="2" charset="2"/>
              <a:buChar char="§"/>
              <a:defRPr/>
            </a:pPr>
            <a:r>
              <a:rPr lang="fa-IR" sz="2000" b="1" dirty="0">
                <a:solidFill>
                  <a:srgbClr val="FF0000"/>
                </a:solidFill>
                <a:ea typeface="Times New Roman" pitchFamily="18" charset="0"/>
                <a:cs typeface="B Nazanin" pitchFamily="2" charset="-78"/>
              </a:rPr>
              <a:t>نوشتن: </a:t>
            </a:r>
            <a:r>
              <a:rPr lang="fa-IR" sz="2000" b="1" dirty="0">
                <a:ea typeface="Times New Roman" pitchFamily="18" charset="0"/>
                <a:cs typeface="B Nazanin" pitchFamily="2" charset="-78"/>
              </a:rPr>
              <a:t>نویسندگی یک هنر است و مانند سایر </a:t>
            </a:r>
            <a:r>
              <a:rPr lang="fa-IR" sz="2000" b="1" dirty="0" smtClean="0">
                <a:ea typeface="Times New Roman" pitchFamily="18" charset="0"/>
                <a:cs typeface="B Nazanin" pitchFamily="2" charset="-78"/>
              </a:rPr>
              <a:t>هنرها </a:t>
            </a:r>
            <a:r>
              <a:rPr lang="fa-IR" sz="2000" b="1" dirty="0">
                <a:ea typeface="Times New Roman" pitchFamily="18" charset="0"/>
                <a:cs typeface="B Nazanin" pitchFamily="2" charset="-78"/>
              </a:rPr>
              <a:t>و تخصص ها فقط با خواندن کتاب بدست </a:t>
            </a:r>
            <a:r>
              <a:rPr lang="fa-IR" sz="2000" b="1" dirty="0" smtClean="0">
                <a:ea typeface="Times New Roman" pitchFamily="18" charset="0"/>
                <a:cs typeface="B Nazanin" pitchFamily="2" charset="-78"/>
              </a:rPr>
              <a:t>نمی‌آید</a:t>
            </a:r>
            <a:r>
              <a:rPr lang="fa-IR" sz="2000" b="1" dirty="0">
                <a:ea typeface="Times New Roman" pitchFamily="18" charset="0"/>
                <a:cs typeface="B Nazanin" pitchFamily="2" charset="-78"/>
              </a:rPr>
              <a:t>. بنابراین باید درباره آنچه </a:t>
            </a:r>
            <a:r>
              <a:rPr lang="fa-IR" sz="2000" b="1" dirty="0" smtClean="0">
                <a:ea typeface="Times New Roman" pitchFamily="18" charset="0"/>
                <a:cs typeface="B Nazanin" pitchFamily="2" charset="-78"/>
              </a:rPr>
              <a:t>می‌اندیشیم، می‌خوانیم </a:t>
            </a:r>
            <a:r>
              <a:rPr lang="fa-IR" sz="2000" b="1" dirty="0">
                <a:ea typeface="Times New Roman" pitchFamily="18" charset="0"/>
                <a:cs typeface="B Nazanin" pitchFamily="2" charset="-78"/>
              </a:rPr>
              <a:t>و یا </a:t>
            </a:r>
            <a:r>
              <a:rPr lang="fa-IR" sz="2000" b="1" dirty="0" smtClean="0">
                <a:ea typeface="Times New Roman" pitchFamily="18" charset="0"/>
                <a:cs typeface="B Nazanin" pitchFamily="2" charset="-78"/>
              </a:rPr>
              <a:t>می‌بینیم؛ </a:t>
            </a:r>
            <a:r>
              <a:rPr lang="fa-IR" sz="2000" b="1" dirty="0">
                <a:ea typeface="Times New Roman" pitchFamily="18" charset="0"/>
                <a:cs typeface="B Nazanin" pitchFamily="2" charset="-78"/>
              </a:rPr>
              <a:t>بنویسیم و تکرار کنیم.</a:t>
            </a:r>
          </a:p>
          <a:p>
            <a:pPr marL="355600" indent="-241300" algn="r" rtl="1">
              <a:spcAft>
                <a:spcPts val="0"/>
              </a:spcAft>
              <a:buFont typeface="Wingdings" pitchFamily="2" charset="2"/>
              <a:buChar char="§"/>
              <a:defRPr/>
            </a:pPr>
            <a:r>
              <a:rPr lang="fa-IR" sz="2000" b="1" dirty="0">
                <a:solidFill>
                  <a:srgbClr val="FF0000"/>
                </a:solidFill>
                <a:ea typeface="Times New Roman" pitchFamily="18" charset="0"/>
                <a:cs typeface="B Nazanin" pitchFamily="2" charset="-78"/>
              </a:rPr>
              <a:t>رعایت مراحل نگارش شامل:</a:t>
            </a:r>
          </a:p>
          <a:p>
            <a:pPr marL="355600" indent="-241300" algn="r" rtl="1">
              <a:spcAft>
                <a:spcPts val="0"/>
              </a:spcAft>
              <a:buFont typeface="Wingdings" pitchFamily="2" charset="2"/>
              <a:buChar char="§"/>
              <a:defRPr/>
            </a:pPr>
            <a:r>
              <a:rPr lang="fa-IR" sz="2000" b="1" dirty="0">
                <a:ea typeface="Times New Roman" pitchFamily="18" charset="0"/>
                <a:cs typeface="B Nazanin" pitchFamily="2" charset="-78"/>
              </a:rPr>
              <a:t>تفکر و دقت</a:t>
            </a:r>
          </a:p>
          <a:p>
            <a:pPr marL="355600" indent="-241300" algn="r" rtl="1">
              <a:spcAft>
                <a:spcPts val="0"/>
              </a:spcAft>
              <a:buFont typeface="Wingdings" pitchFamily="2" charset="2"/>
              <a:buChar char="§"/>
              <a:defRPr/>
            </a:pPr>
            <a:r>
              <a:rPr lang="fa-IR" sz="2000" b="1" dirty="0">
                <a:ea typeface="Times New Roman" pitchFamily="18" charset="0"/>
                <a:cs typeface="B Nazanin" pitchFamily="2" charset="-78"/>
              </a:rPr>
              <a:t>طرح یا نقشه کار</a:t>
            </a:r>
          </a:p>
          <a:p>
            <a:pPr marL="355600" indent="-241300" algn="r" rtl="1">
              <a:spcAft>
                <a:spcPts val="0"/>
              </a:spcAft>
              <a:buFont typeface="Wingdings" pitchFamily="2" charset="2"/>
              <a:buChar char="§"/>
              <a:defRPr/>
            </a:pPr>
            <a:r>
              <a:rPr lang="fa-IR" sz="2000" b="1" dirty="0">
                <a:ea typeface="Times New Roman" pitchFamily="18" charset="0"/>
                <a:cs typeface="B Nazanin" pitchFamily="2" charset="-78"/>
              </a:rPr>
              <a:t>گرد آوری اطلاعات</a:t>
            </a:r>
          </a:p>
          <a:p>
            <a:pPr marL="355600" indent="-241300" algn="r" rtl="1">
              <a:spcAft>
                <a:spcPts val="0"/>
              </a:spcAft>
              <a:buFont typeface="Wingdings" pitchFamily="2" charset="2"/>
              <a:buChar char="§"/>
              <a:defRPr/>
            </a:pPr>
            <a:r>
              <a:rPr lang="fa-IR" sz="2000" b="1" dirty="0">
                <a:ea typeface="Times New Roman" pitchFamily="18" charset="0"/>
                <a:cs typeface="B Nazanin" pitchFamily="2" charset="-78"/>
              </a:rPr>
              <a:t>تهیه پیش نویس</a:t>
            </a:r>
          </a:p>
          <a:p>
            <a:pPr marL="355600" indent="-241300" algn="r" rtl="1">
              <a:spcAft>
                <a:spcPts val="0"/>
              </a:spcAft>
              <a:buFont typeface="Wingdings" pitchFamily="2" charset="2"/>
              <a:buChar char="§"/>
              <a:defRPr/>
            </a:pPr>
            <a:r>
              <a:rPr lang="fa-IR" sz="2000" b="1" dirty="0">
                <a:ea typeface="Times New Roman" pitchFamily="18" charset="0"/>
                <a:cs typeface="B Nazanin" pitchFamily="2" charset="-78"/>
              </a:rPr>
              <a:t>خواندن پیش نویس و حذف نکات زاید و اصلاح نوشته</a:t>
            </a:r>
          </a:p>
          <a:p>
            <a:pPr marL="355600" indent="-241300" algn="r" rtl="1">
              <a:spcAft>
                <a:spcPts val="0"/>
              </a:spcAft>
              <a:buFont typeface="Wingdings" pitchFamily="2" charset="2"/>
              <a:buChar char="§"/>
              <a:defRPr/>
            </a:pPr>
            <a:r>
              <a:rPr lang="fa-IR" sz="2000" b="1" dirty="0">
                <a:ea typeface="Times New Roman" pitchFamily="18" charset="0"/>
                <a:cs typeface="B Nazanin" pitchFamily="2" charset="-78"/>
              </a:rPr>
              <a:t>تایپ نوشته </a:t>
            </a:r>
          </a:p>
          <a:p>
            <a:pPr marL="355600" indent="-241300" algn="r" rtl="1">
              <a:spcAft>
                <a:spcPts val="0"/>
              </a:spcAft>
              <a:buFont typeface="Wingdings" pitchFamily="2" charset="2"/>
              <a:buChar char="§"/>
              <a:defRPr/>
            </a:pPr>
            <a:r>
              <a:rPr lang="fa-IR" sz="2000" b="1" dirty="0">
                <a:ea typeface="Times New Roman" pitchFamily="18" charset="0"/>
                <a:cs typeface="B Nazanin" pitchFamily="2" charset="-78"/>
              </a:rPr>
              <a:t>مطالعه و بررسی دقیق و نهایی متن گزارش یا نامه</a:t>
            </a:r>
          </a:p>
          <a:p>
            <a:pPr marL="355600" indent="-241300" algn="r" rtl="1">
              <a:spcAft>
                <a:spcPts val="0"/>
              </a:spcAft>
              <a:buNone/>
              <a:defRPr/>
            </a:pPr>
            <a:endParaRPr lang="fa-IR" sz="1600" b="1" dirty="0">
              <a:ea typeface="Times New Roman" pitchFamily="18" charset="0"/>
              <a:cs typeface="B Titr" pitchFamily="2" charset="-78"/>
            </a:endParaRPr>
          </a:p>
          <a:p>
            <a:pPr algn="r" rtl="1">
              <a:buFont typeface="Wingdings" pitchFamily="2" charset="2"/>
              <a:buNone/>
              <a:defRPr/>
            </a:pPr>
            <a:endParaRPr lang="fa-IR" sz="2400" b="1" dirty="0">
              <a:ea typeface="Times New Roman" pitchFamily="18" charset="0"/>
              <a:cs typeface="B Titr" pitchFamily="2" charset="-78"/>
            </a:endParaRPr>
          </a:p>
        </p:txBody>
      </p:sp>
      <p:sp>
        <p:nvSpPr>
          <p:cNvPr id="7" name="Rectangle 6"/>
          <p:cNvSpPr/>
          <p:nvPr/>
        </p:nvSpPr>
        <p:spPr>
          <a:xfrm>
            <a:off x="381000" y="6248402"/>
            <a:ext cx="5715000" cy="369332"/>
          </a:xfrm>
          <a:prstGeom prst="rect">
            <a:avLst/>
          </a:prstGeom>
        </p:spPr>
        <p:txBody>
          <a:bodyPr wrap="square">
            <a:spAutoFit/>
          </a:bodyPr>
          <a:lstStyle/>
          <a:p>
            <a:pPr marL="342900" indent="-342900" algn="ctr" rtl="1">
              <a:spcBef>
                <a:spcPct val="20000"/>
              </a:spcBef>
              <a:buClr>
                <a:srgbClr val="006699"/>
              </a:buClr>
              <a:defRPr/>
            </a:pPr>
            <a:r>
              <a:rPr lang="fa-IR" kern="0" dirty="0">
                <a:solidFill>
                  <a:srgbClr val="7030A0"/>
                </a:solidFill>
                <a:latin typeface="Arial"/>
                <a:cs typeface="B Titr" pitchFamily="2" charset="-78"/>
              </a:rPr>
              <a:t>دوره آموزشي آیین نگارش </a:t>
            </a:r>
            <a:r>
              <a:rPr lang="fa-IR" kern="0" dirty="0" smtClean="0">
                <a:solidFill>
                  <a:srgbClr val="7030A0"/>
                </a:solidFill>
                <a:latin typeface="Arial"/>
                <a:cs typeface="B Titr" pitchFamily="2" charset="-78"/>
              </a:rPr>
              <a:t>و مکاتبات </a:t>
            </a:r>
            <a:r>
              <a:rPr lang="fa-IR" kern="0" dirty="0">
                <a:solidFill>
                  <a:srgbClr val="7030A0"/>
                </a:solidFill>
                <a:latin typeface="Arial"/>
                <a:cs typeface="B Titr" pitchFamily="2" charset="-78"/>
              </a:rPr>
              <a:t>اداری</a:t>
            </a:r>
            <a:endParaRPr lang="en-US" kern="0" dirty="0">
              <a:solidFill>
                <a:srgbClr val="7030A0"/>
              </a:solidFill>
              <a:latin typeface="Arial"/>
              <a:cs typeface="B Titr" pitchFamily="2" charset="-78"/>
            </a:endParaRPr>
          </a:p>
        </p:txBody>
      </p:sp>
      <p:pic>
        <p:nvPicPr>
          <p:cNvPr id="21509" name="Picture 5" descr="N6"/>
          <p:cNvPicPr>
            <a:picLocks noChangeAspect="1" noChangeArrowheads="1"/>
          </p:cNvPicPr>
          <p:nvPr/>
        </p:nvPicPr>
        <p:blipFill>
          <a:blip r:embed="rId2" cstate="print">
            <a:lum contrast="18000"/>
          </a:blip>
          <a:srcRect/>
          <a:stretch>
            <a:fillRect/>
          </a:stretch>
        </p:blipFill>
        <p:spPr bwMode="auto">
          <a:xfrm>
            <a:off x="7964488" y="228600"/>
            <a:ext cx="692150" cy="914400"/>
          </a:xfrm>
          <a:prstGeom prst="rect">
            <a:avLst/>
          </a:prstGeom>
          <a:noFill/>
          <a:ln w="9525">
            <a:noFill/>
            <a:miter lim="800000"/>
            <a:headEnd/>
            <a:tailEnd/>
          </a:ln>
        </p:spPr>
      </p:pic>
      <p:pic>
        <p:nvPicPr>
          <p:cNvPr id="6" name="Picture 5" descr="logo.JPG"/>
          <p:cNvPicPr/>
          <p:nvPr/>
        </p:nvPicPr>
        <p:blipFill>
          <a:blip r:embed="rId3" cstate="print"/>
          <a:stretch>
            <a:fillRect/>
          </a:stretch>
        </p:blipFill>
        <p:spPr>
          <a:xfrm>
            <a:off x="2" y="152402"/>
            <a:ext cx="1018681" cy="1211283"/>
          </a:xfrm>
          <a:prstGeom prst="rect">
            <a:avLst/>
          </a:prstGeom>
        </p:spPr>
      </p:pic>
    </p:spTree>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tx1">
                    <a:lumMod val="60000"/>
                    <a:lumOff val="40000"/>
                  </a:schemeClr>
                </a:solidFill>
              </a:rPr>
              <a:t>شناخت مکاتبات اداری</a:t>
            </a:r>
            <a:endParaRPr lang="fa-IR" b="1" dirty="0">
              <a:solidFill>
                <a:schemeClr val="tx1">
                  <a:lumMod val="60000"/>
                  <a:lumOff val="40000"/>
                </a:schemeClr>
              </a:solidFill>
            </a:endParaRPr>
          </a:p>
        </p:txBody>
      </p:sp>
      <p:sp>
        <p:nvSpPr>
          <p:cNvPr id="3" name="Content Placeholder 2"/>
          <p:cNvSpPr>
            <a:spLocks noGrp="1"/>
          </p:cNvSpPr>
          <p:nvPr>
            <p:ph idx="1"/>
          </p:nvPr>
        </p:nvSpPr>
        <p:spPr>
          <a:xfrm>
            <a:off x="533400" y="1066800"/>
            <a:ext cx="8229600" cy="5257800"/>
          </a:xfrm>
        </p:spPr>
        <p:txBody>
          <a:bodyPr/>
          <a:lstStyle/>
          <a:p>
            <a:pPr algn="just" rtl="1"/>
            <a:r>
              <a:rPr lang="fa-IR" sz="2400" dirty="0">
                <a:solidFill>
                  <a:srgbClr val="FF0000"/>
                </a:solidFill>
                <a:cs typeface="B Nazanin" pitchFamily="2" charset="-78"/>
              </a:rPr>
              <a:t>نامه: </a:t>
            </a:r>
            <a:r>
              <a:rPr lang="fa-IR" sz="2400" dirty="0" smtClean="0">
                <a:cs typeface="B Nazanin" pitchFamily="2" charset="-78"/>
              </a:rPr>
              <a:t>نوشته‌ای </a:t>
            </a:r>
            <a:r>
              <a:rPr lang="fa-IR" sz="2400" dirty="0">
                <a:cs typeface="B Nazanin" pitchFamily="2" charset="-78"/>
              </a:rPr>
              <a:t>است حاوی مطالب اداری که برای تبادل اطلاعات و </a:t>
            </a:r>
            <a:r>
              <a:rPr lang="fa-IR" sz="2400" dirty="0" smtClean="0">
                <a:cs typeface="B Nazanin" pitchFamily="2" charset="-78"/>
              </a:rPr>
              <a:t>نظرات، اعلام خواسته‌ها </a:t>
            </a:r>
            <a:r>
              <a:rPr lang="fa-IR" sz="2400" dirty="0">
                <a:cs typeface="B Nazanin" pitchFamily="2" charset="-78"/>
              </a:rPr>
              <a:t>و یا پیگیری و اطلاع از اقدامات انجام شده بین دو یا چند مرجع درون و یا برون سازمانی مورد استفاده قرار </a:t>
            </a:r>
            <a:r>
              <a:rPr lang="fa-IR" sz="2400" dirty="0" smtClean="0">
                <a:cs typeface="B Nazanin" pitchFamily="2" charset="-78"/>
              </a:rPr>
              <a:t>می‌گیرد</a:t>
            </a:r>
            <a:r>
              <a:rPr lang="fa-IR" sz="2400" dirty="0">
                <a:cs typeface="B Nazanin" pitchFamily="2" charset="-78"/>
              </a:rPr>
              <a:t>.</a:t>
            </a:r>
          </a:p>
          <a:p>
            <a:pPr algn="just" rtl="1"/>
            <a:r>
              <a:rPr lang="fa-IR" sz="2400" dirty="0">
                <a:solidFill>
                  <a:srgbClr val="FF0000"/>
                </a:solidFill>
                <a:cs typeface="B Nazanin" pitchFamily="2" charset="-78"/>
              </a:rPr>
              <a:t>بخشنامه: </a:t>
            </a:r>
            <a:r>
              <a:rPr lang="fa-IR" sz="2400" dirty="0">
                <a:cs typeface="B Nazanin" pitchFamily="2" charset="-78"/>
              </a:rPr>
              <a:t>مطلبی است مکتوب که جنبه عمومی داشته و از طرف مقام مسئول و ذیصلاح به منظور آگاهی و یا اجراء به واحدها و کارکنان ذینفع یا ذیربط ارسال </a:t>
            </a:r>
            <a:r>
              <a:rPr lang="fa-IR" sz="2400" dirty="0" smtClean="0">
                <a:cs typeface="B Nazanin" pitchFamily="2" charset="-78"/>
              </a:rPr>
              <a:t>می‌شود</a:t>
            </a:r>
            <a:r>
              <a:rPr lang="fa-IR" sz="2400" dirty="0">
                <a:cs typeface="B Nazanin" pitchFamily="2" charset="-78"/>
              </a:rPr>
              <a:t>.</a:t>
            </a:r>
          </a:p>
          <a:p>
            <a:pPr algn="just" rtl="1"/>
            <a:r>
              <a:rPr lang="fa-IR" sz="2400" dirty="0">
                <a:solidFill>
                  <a:srgbClr val="FF0000"/>
                </a:solidFill>
                <a:cs typeface="B Nazanin" pitchFamily="2" charset="-78"/>
              </a:rPr>
              <a:t>دستورالعمل: </a:t>
            </a:r>
            <a:r>
              <a:rPr lang="fa-IR" sz="2400" dirty="0">
                <a:cs typeface="B Nazanin" pitchFamily="2" charset="-78"/>
              </a:rPr>
              <a:t>طی آن مراحل انجام </a:t>
            </a:r>
            <a:r>
              <a:rPr lang="fa-IR" sz="2400" dirty="0" smtClean="0">
                <a:cs typeface="B Nazanin" pitchFamily="2" charset="-78"/>
              </a:rPr>
              <a:t>کار، </a:t>
            </a:r>
            <a:r>
              <a:rPr lang="fa-IR" sz="2400" dirty="0">
                <a:cs typeface="B Nazanin" pitchFamily="2" charset="-78"/>
              </a:rPr>
              <a:t>وظایف و مسئولیت واحدها و مراجعی از سازمان که همکاری و هماهنگی آنها بمنظور دستیابی به هدف یا اهداف خاص ضروری </a:t>
            </a:r>
            <a:r>
              <a:rPr lang="fa-IR" sz="2400" dirty="0" smtClean="0">
                <a:cs typeface="B Nazanin" pitchFamily="2" charset="-78"/>
              </a:rPr>
              <a:t>است، </a:t>
            </a:r>
            <a:r>
              <a:rPr lang="fa-IR" sz="2400" dirty="0">
                <a:cs typeface="B Nazanin" pitchFamily="2" charset="-78"/>
              </a:rPr>
              <a:t>تعیین و از سوی مقام بالاتر برای اجراء ابلاغ </a:t>
            </a:r>
            <a:r>
              <a:rPr lang="fa-IR" sz="2400" dirty="0" smtClean="0">
                <a:cs typeface="B Nazanin" pitchFamily="2" charset="-78"/>
              </a:rPr>
              <a:t>می‌گردد</a:t>
            </a:r>
            <a:r>
              <a:rPr lang="fa-IR" sz="2400" dirty="0">
                <a:cs typeface="B Nazanin" pitchFamily="2" charset="-78"/>
              </a:rPr>
              <a:t>.</a:t>
            </a:r>
          </a:p>
          <a:p>
            <a:pPr algn="just" rtl="1"/>
            <a:r>
              <a:rPr lang="fa-IR" sz="2400" dirty="0">
                <a:solidFill>
                  <a:srgbClr val="FF0000"/>
                </a:solidFill>
                <a:cs typeface="B Nazanin" pitchFamily="2" charset="-78"/>
              </a:rPr>
              <a:t>آئین نامه: </a:t>
            </a:r>
            <a:r>
              <a:rPr lang="fa-IR" sz="2400" dirty="0">
                <a:cs typeface="B Nazanin" pitchFamily="2" charset="-78"/>
              </a:rPr>
              <a:t>راه و روش و چگونگی اجرای یک مصوبه یا تصمیم را بیان </a:t>
            </a:r>
            <a:r>
              <a:rPr lang="fa-IR" sz="2400" dirty="0" smtClean="0">
                <a:cs typeface="B Nazanin" pitchFamily="2" charset="-78"/>
              </a:rPr>
              <a:t>می‌کند</a:t>
            </a:r>
            <a:r>
              <a:rPr lang="fa-IR" sz="2400" dirty="0">
                <a:cs typeface="B Nazanin" pitchFamily="2" charset="-78"/>
              </a:rPr>
              <a:t>.</a:t>
            </a:r>
          </a:p>
          <a:p>
            <a:pPr algn="just" rtl="1"/>
            <a:r>
              <a:rPr lang="fa-IR" sz="2400" dirty="0">
                <a:solidFill>
                  <a:srgbClr val="FF0000"/>
                </a:solidFill>
                <a:cs typeface="B Nazanin" pitchFamily="2" charset="-78"/>
              </a:rPr>
              <a:t>تقاضانامه: </a:t>
            </a:r>
            <a:r>
              <a:rPr lang="fa-IR" sz="2400" dirty="0">
                <a:cs typeface="B Nazanin" pitchFamily="2" charset="-78"/>
              </a:rPr>
              <a:t>خواسته ای از شخص حقیقی یا حقوقی را بیان </a:t>
            </a:r>
            <a:r>
              <a:rPr lang="fa-IR" sz="2400" dirty="0" smtClean="0">
                <a:cs typeface="B Nazanin" pitchFamily="2" charset="-78"/>
              </a:rPr>
              <a:t>می‌کند</a:t>
            </a:r>
            <a:r>
              <a:rPr lang="fa-IR" sz="2400" dirty="0">
                <a:cs typeface="B Nazanin" pitchFamily="2" charset="-78"/>
              </a:rPr>
              <a:t>.</a:t>
            </a:r>
          </a:p>
          <a:p>
            <a:pPr algn="just" rtl="1"/>
            <a:r>
              <a:rPr lang="fa-IR" sz="2400" dirty="0">
                <a:solidFill>
                  <a:srgbClr val="FF0000"/>
                </a:solidFill>
                <a:cs typeface="B Nazanin" pitchFamily="2" charset="-78"/>
              </a:rPr>
              <a:t>پیش نویس: </a:t>
            </a:r>
            <a:r>
              <a:rPr lang="fa-IR" sz="2400" dirty="0" smtClean="0">
                <a:cs typeface="B Nazanin" pitchFamily="2" charset="-78"/>
              </a:rPr>
              <a:t>نوشته‌ای </a:t>
            </a:r>
            <a:r>
              <a:rPr lang="fa-IR" sz="2400" dirty="0">
                <a:cs typeface="B Nazanin" pitchFamily="2" charset="-78"/>
              </a:rPr>
              <a:t>به شکل مکاتبه نهایی که بمنظور تایید یا اظهار نظر و اصلاح احتمالی به مقام بالاتر ارسال </a:t>
            </a:r>
            <a:r>
              <a:rPr lang="fa-IR" sz="2400" dirty="0" smtClean="0">
                <a:cs typeface="B Nazanin" pitchFamily="2" charset="-78"/>
              </a:rPr>
              <a:t>می‌شود</a:t>
            </a:r>
            <a:r>
              <a:rPr lang="fa-IR" sz="2400" dirty="0">
                <a:cs typeface="B Nazanin" pitchFamily="2" charset="-78"/>
              </a:rPr>
              <a:t>.</a:t>
            </a:r>
          </a:p>
        </p:txBody>
      </p:sp>
      <p:pic>
        <p:nvPicPr>
          <p:cNvPr id="4" name="Picture 3" descr="logo.JPG"/>
          <p:cNvPicPr/>
          <p:nvPr/>
        </p:nvPicPr>
        <p:blipFill>
          <a:blip r:embed="rId2" cstate="print"/>
          <a:stretch>
            <a:fillRect/>
          </a:stretch>
        </p:blipFill>
        <p:spPr>
          <a:xfrm>
            <a:off x="2" y="2"/>
            <a:ext cx="1018681" cy="121128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3853315879"/>
              </p:ext>
            </p:extLst>
          </p:nvPr>
        </p:nvGraphicFramePr>
        <p:xfrm>
          <a:off x="1600200" y="6487160"/>
          <a:ext cx="6096000" cy="640080"/>
        </p:xfrm>
        <a:graphic>
          <a:graphicData uri="http://schemas.openxmlformats.org/drawingml/2006/table">
            <a:tbl>
              <a:tblPr firstRow="1" bandRow="1">
                <a:tableStyleId>{5C22544A-7EE6-4342-B048-85BDC9FD1C3A}</a:tableStyleId>
              </a:tblPr>
              <a:tblGrid>
                <a:gridCol w="4267200"/>
                <a:gridCol w="1828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kern="0" dirty="0" smtClean="0">
                          <a:solidFill>
                            <a:srgbClr val="7030A0"/>
                          </a:solidFill>
                          <a:latin typeface="+mn-lt"/>
                          <a:cs typeface="B Titr" pitchFamily="2" charset="-78"/>
                        </a:rPr>
                        <a:t>دوره آموزشي آیین نگارش و مکاتبات اداری</a:t>
                      </a:r>
                      <a:endParaRPr lang="en-US" kern="0" dirty="0" smtClean="0">
                        <a:solidFill>
                          <a:srgbClr val="7030A0"/>
                        </a:solidFill>
                        <a:latin typeface="+mn-lt"/>
                        <a:cs typeface="B Titr" pitchFamily="2" charset="-78"/>
                      </a:endParaRPr>
                    </a:p>
                    <a:p>
                      <a:endParaRPr lang="en-US" dirty="0"/>
                    </a:p>
                  </a:txBody>
                  <a:tcPr>
                    <a:noFill/>
                  </a:tcPr>
                </a:tc>
                <a:tc>
                  <a:txBody>
                    <a:bodyPr/>
                    <a:lstStyle/>
                    <a:p>
                      <a:endParaRPr lang="en-US" dirty="0"/>
                    </a:p>
                  </a:txBody>
                  <a:tcPr>
                    <a:noFill/>
                  </a:tcPr>
                </a:tc>
              </a:tr>
            </a:tbl>
          </a:graphicData>
        </a:graphic>
      </p:graphicFrame>
    </p:spTree>
  </p:cSld>
  <p:clrMapOvr>
    <a:masterClrMapping/>
  </p:clrMapOvr>
  <p:transition spd="med">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8288000" cy="1028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1189057"/>
      </p:ext>
    </p:extLst>
  </p:cSld>
  <p:clrMapOvr>
    <a:masterClrMapping/>
  </p:clrMapOvr>
  <p:transition spd="med">
    <p:wheel spokes="2"/>
  </p:transition>
  <p:timing>
    <p:tnLst>
      <p:par>
        <p:cTn id="1" dur="indefinite" restart="never" nodeType="tmRoot"/>
      </p:par>
    </p:tnLst>
  </p:timing>
</p:sld>
</file>

<file path=ppt/theme/theme1.xml><?xml version="1.0" encoding="utf-8"?>
<a:theme xmlns:a="http://schemas.openxmlformats.org/drawingml/2006/main" name="MRT (39)">
  <a:themeElements>
    <a:clrScheme name="Office Theme 3">
      <a:dk1>
        <a:srgbClr val="0E3558"/>
      </a:dk1>
      <a:lt1>
        <a:srgbClr val="FFFFFF"/>
      </a:lt1>
      <a:dk2>
        <a:srgbClr val="006699"/>
      </a:dk2>
      <a:lt2>
        <a:srgbClr val="969696"/>
      </a:lt2>
      <a:accent1>
        <a:srgbClr val="3B86CB"/>
      </a:accent1>
      <a:accent2>
        <a:srgbClr val="5CB68D"/>
      </a:accent2>
      <a:accent3>
        <a:srgbClr val="FFFFFF"/>
      </a:accent3>
      <a:accent4>
        <a:srgbClr val="0A2C4A"/>
      </a:accent4>
      <a:accent5>
        <a:srgbClr val="AFC3E2"/>
      </a:accent5>
      <a:accent6>
        <a:srgbClr val="53A57F"/>
      </a:accent6>
      <a:hlink>
        <a:srgbClr val="CC3300"/>
      </a:hlink>
      <a:folHlink>
        <a:srgbClr val="333399"/>
      </a:folHlink>
    </a:clrScheme>
    <a:fontScheme name="Office Theme">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
      <a:clrScheme name="Office Theme 2">
        <a:dk1>
          <a:srgbClr val="37175B"/>
        </a:dk1>
        <a:lt1>
          <a:srgbClr val="FFFFFF"/>
        </a:lt1>
        <a:dk2>
          <a:srgbClr val="754ECC"/>
        </a:dk2>
        <a:lt2>
          <a:srgbClr val="C0C0C0"/>
        </a:lt2>
        <a:accent1>
          <a:srgbClr val="869EEC"/>
        </a:accent1>
        <a:accent2>
          <a:srgbClr val="EFA441"/>
        </a:accent2>
        <a:accent3>
          <a:srgbClr val="FFFFFF"/>
        </a:accent3>
        <a:accent4>
          <a:srgbClr val="2D124C"/>
        </a:accent4>
        <a:accent5>
          <a:srgbClr val="C3CCF4"/>
        </a:accent5>
        <a:accent6>
          <a:srgbClr val="D9943A"/>
        </a:accent6>
        <a:hlink>
          <a:srgbClr val="33835F"/>
        </a:hlink>
        <a:folHlink>
          <a:srgbClr val="AAC856"/>
        </a:folHlink>
      </a:clrScheme>
      <a:clrMap bg1="lt1" tx1="dk1" bg2="lt2" tx2="dk2" accent1="accent1" accent2="accent2" accent3="accent3" accent4="accent4" accent5="accent5" accent6="accent6" hlink="hlink" folHlink="folHlink"/>
    </a:extraClrScheme>
    <a:extraClrScheme>
      <a:clrScheme name="Office Theme 3">
        <a:dk1>
          <a:srgbClr val="0E3558"/>
        </a:dk1>
        <a:lt1>
          <a:srgbClr val="FFFFFF"/>
        </a:lt1>
        <a:dk2>
          <a:srgbClr val="006699"/>
        </a:dk2>
        <a:lt2>
          <a:srgbClr val="969696"/>
        </a:lt2>
        <a:accent1>
          <a:srgbClr val="3B86CB"/>
        </a:accent1>
        <a:accent2>
          <a:srgbClr val="5CB68D"/>
        </a:accent2>
        <a:accent3>
          <a:srgbClr val="FFFFFF"/>
        </a:accent3>
        <a:accent4>
          <a:srgbClr val="0A2C4A"/>
        </a:accent4>
        <a:accent5>
          <a:srgbClr val="AFC3E2"/>
        </a:accent5>
        <a:accent6>
          <a:srgbClr val="53A57F"/>
        </a:accent6>
        <a:hlink>
          <a:srgbClr val="CC3300"/>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4255</TotalTime>
  <Words>5226</Words>
  <Application>Microsoft Office PowerPoint</Application>
  <PresentationFormat>On-screen Show (4:3)</PresentationFormat>
  <Paragraphs>779</Paragraphs>
  <Slides>58</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1" baseType="lpstr">
      <vt:lpstr>MRT (39)</vt:lpstr>
      <vt:lpstr>Office Theme</vt:lpstr>
      <vt:lpstr>PDF</vt:lpstr>
      <vt:lpstr>Slide 1</vt:lpstr>
      <vt:lpstr>دوره آموزشي آیین نگارش و مکاتبات اداری، اتوماسیون اداری، حضور و غیاب   </vt:lpstr>
      <vt:lpstr>    اهمیت و ضرورت گزارش نویسی </vt:lpstr>
      <vt:lpstr>نقش مکاتبات در انجام امور اداری</vt:lpstr>
      <vt:lpstr>انواع گزارش اداری</vt:lpstr>
      <vt:lpstr>ویژگیهای یک نوشته خوب</vt:lpstr>
      <vt:lpstr>برای نگارش چه باید کرد؟</vt:lpstr>
      <vt:lpstr>شناخت مکاتبات اداری</vt:lpstr>
      <vt:lpstr>Slide 9</vt:lpstr>
      <vt:lpstr>Slide 10</vt:lpstr>
      <vt:lpstr>شناخت مکاتبات اداری</vt:lpstr>
      <vt:lpstr>اصول عمومی و فنی مکاتبات</vt:lpstr>
      <vt:lpstr>اجزای نامه های اداری</vt:lpstr>
      <vt:lpstr>اجزای نامه های اداری</vt:lpstr>
      <vt:lpstr>انواع نامه های اداری</vt:lpstr>
      <vt:lpstr>نمونه واحدهای داخلی و خارجی</vt:lpstr>
      <vt:lpstr>انواع نامه های اداری</vt:lpstr>
      <vt:lpstr>مراحل تهیه نامه اداری</vt:lpstr>
      <vt:lpstr>مرحله شناخت</vt:lpstr>
      <vt:lpstr>مرحله شناخت</vt:lpstr>
      <vt:lpstr>مرحله نگارش</vt:lpstr>
      <vt:lpstr>بررسی پیش نویس </vt:lpstr>
      <vt:lpstr>Slide 23</vt:lpstr>
      <vt:lpstr>Slide 24</vt:lpstr>
      <vt:lpstr>سایر نوشته های اداری</vt:lpstr>
      <vt:lpstr>بخشنامه</vt:lpstr>
      <vt:lpstr>صورت‌جلسه</vt:lpstr>
      <vt:lpstr>دستورالعمل</vt:lpstr>
      <vt:lpstr>شیوه نگارش نامه های اداری</vt:lpstr>
      <vt:lpstr>نشانه گذاری و صفحه آرایی</vt:lpstr>
      <vt:lpstr>نشان های رایج در زبان فارسی</vt:lpstr>
      <vt:lpstr>نشان های رایج در زبان فارسی</vt:lpstr>
      <vt:lpstr>آماده نمودن نوشته برای ارائه</vt:lpstr>
      <vt:lpstr>پردازش نوشتار</vt:lpstr>
      <vt:lpstr>تایپ برخی از علائم</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kermani-f5</dc:creator>
  <cp:lastModifiedBy>ali-ali</cp:lastModifiedBy>
  <cp:revision>639</cp:revision>
  <dcterms:created xsi:type="dcterms:W3CDTF">2013-03-12T09:30:48Z</dcterms:created>
  <dcterms:modified xsi:type="dcterms:W3CDTF">2024-11-30T07:10:05Z</dcterms:modified>
</cp:coreProperties>
</file>